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59" r:id="rId4"/>
    <p:sldId id="261" r:id="rId5"/>
    <p:sldId id="260" r:id="rId6"/>
    <p:sldId id="262" r:id="rId7"/>
    <p:sldId id="263" r:id="rId8"/>
    <p:sldId id="265" r:id="rId9"/>
    <p:sldId id="266" r:id="rId10"/>
    <p:sldId id="269" r:id="rId11"/>
    <p:sldId id="268"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82" autoAdjust="0"/>
  </p:normalViewPr>
  <p:slideViewPr>
    <p:cSldViewPr snapToGrid="0">
      <p:cViewPr varScale="1">
        <p:scale>
          <a:sx n="108" d="100"/>
          <a:sy n="108" d="100"/>
        </p:scale>
        <p:origin x="67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5C3BAF-96DB-4D47-9234-53470E71BE6B}" type="datetimeFigureOut">
              <a:rPr lang="en-US" smtClean="0"/>
              <a:t>1/12/2022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D60BCC-CE4B-4022-AC5C-8BB79D5B6C97}" type="slidenum">
              <a:rPr lang="en-US" smtClean="0"/>
              <a:t>‹#›</a:t>
            </a:fld>
            <a:endParaRPr lang="en-US"/>
          </a:p>
        </p:txBody>
      </p:sp>
    </p:spTree>
    <p:extLst>
      <p:ext uri="{BB962C8B-B14F-4D97-AF65-F5344CB8AC3E}">
        <p14:creationId xmlns:p14="http://schemas.microsoft.com/office/powerpoint/2010/main" val="1008779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D60BCC-CE4B-4022-AC5C-8BB79D5B6C97}" type="slidenum">
              <a:rPr lang="en-US" smtClean="0"/>
              <a:t>5</a:t>
            </a:fld>
            <a:endParaRPr lang="en-US"/>
          </a:p>
        </p:txBody>
      </p:sp>
    </p:spTree>
    <p:extLst>
      <p:ext uri="{BB962C8B-B14F-4D97-AF65-F5344CB8AC3E}">
        <p14:creationId xmlns:p14="http://schemas.microsoft.com/office/powerpoint/2010/main" val="4020892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DFEF1-9AA9-EB13-EB04-206368B733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2FC356-415C-E87C-D6FE-08D6D22440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501456-7984-4E6A-CEE5-2EB9395E81B7}"/>
              </a:ext>
            </a:extLst>
          </p:cNvPr>
          <p:cNvSpPr>
            <a:spLocks noGrp="1"/>
          </p:cNvSpPr>
          <p:nvPr>
            <p:ph type="dt" sz="half" idx="10"/>
          </p:nvPr>
        </p:nvSpPr>
        <p:spPr/>
        <p:txBody>
          <a:bodyPr/>
          <a:lstStyle/>
          <a:p>
            <a:fld id="{9B046C56-9459-4E4A-8E28-6D37200B5B3B}" type="datetimeFigureOut">
              <a:rPr lang="en-US" smtClean="0"/>
              <a:t>1/12/2022</a:t>
            </a:fld>
            <a:endParaRPr lang="en-US"/>
          </a:p>
        </p:txBody>
      </p:sp>
      <p:sp>
        <p:nvSpPr>
          <p:cNvPr id="5" name="Footer Placeholder 4">
            <a:extLst>
              <a:ext uri="{FF2B5EF4-FFF2-40B4-BE49-F238E27FC236}">
                <a16:creationId xmlns:a16="http://schemas.microsoft.com/office/drawing/2014/main" id="{9378A6AC-6F55-2B89-1F94-CE7F907AB5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97E19C-CCE8-8FF8-5A38-4794C68FE170}"/>
              </a:ext>
            </a:extLst>
          </p:cNvPr>
          <p:cNvSpPr>
            <a:spLocks noGrp="1"/>
          </p:cNvSpPr>
          <p:nvPr>
            <p:ph type="sldNum" sz="quarter" idx="12"/>
          </p:nvPr>
        </p:nvSpPr>
        <p:spPr/>
        <p:txBody>
          <a:bodyPr/>
          <a:lstStyle/>
          <a:p>
            <a:fld id="{CA183882-1261-470F-A70D-B088D652CE76}" type="slidenum">
              <a:rPr lang="en-US" smtClean="0"/>
              <a:t>‹#›</a:t>
            </a:fld>
            <a:endParaRPr lang="en-US"/>
          </a:p>
        </p:txBody>
      </p:sp>
    </p:spTree>
    <p:extLst>
      <p:ext uri="{BB962C8B-B14F-4D97-AF65-F5344CB8AC3E}">
        <p14:creationId xmlns:p14="http://schemas.microsoft.com/office/powerpoint/2010/main" val="2508823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63043-E7D3-585F-AB99-0AC08239AA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8FC487-188C-25BC-E9D5-0E1E6C611D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7903EE-CEE2-9957-3497-25CA9F98C256}"/>
              </a:ext>
            </a:extLst>
          </p:cNvPr>
          <p:cNvSpPr>
            <a:spLocks noGrp="1"/>
          </p:cNvSpPr>
          <p:nvPr>
            <p:ph type="dt" sz="half" idx="10"/>
          </p:nvPr>
        </p:nvSpPr>
        <p:spPr/>
        <p:txBody>
          <a:bodyPr/>
          <a:lstStyle/>
          <a:p>
            <a:fld id="{9B046C56-9459-4E4A-8E28-6D37200B5B3B}" type="datetimeFigureOut">
              <a:rPr lang="en-US" smtClean="0"/>
              <a:t>1/12/2022</a:t>
            </a:fld>
            <a:endParaRPr lang="en-US"/>
          </a:p>
        </p:txBody>
      </p:sp>
      <p:sp>
        <p:nvSpPr>
          <p:cNvPr id="5" name="Footer Placeholder 4">
            <a:extLst>
              <a:ext uri="{FF2B5EF4-FFF2-40B4-BE49-F238E27FC236}">
                <a16:creationId xmlns:a16="http://schemas.microsoft.com/office/drawing/2014/main" id="{52C3175C-3900-4B5D-86BA-85128B2AA7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774D47-8C41-C2C0-CBFA-4C9A4BD8EB9B}"/>
              </a:ext>
            </a:extLst>
          </p:cNvPr>
          <p:cNvSpPr>
            <a:spLocks noGrp="1"/>
          </p:cNvSpPr>
          <p:nvPr>
            <p:ph type="sldNum" sz="quarter" idx="12"/>
          </p:nvPr>
        </p:nvSpPr>
        <p:spPr/>
        <p:txBody>
          <a:bodyPr/>
          <a:lstStyle/>
          <a:p>
            <a:fld id="{CA183882-1261-470F-A70D-B088D652CE76}" type="slidenum">
              <a:rPr lang="en-US" smtClean="0"/>
              <a:t>‹#›</a:t>
            </a:fld>
            <a:endParaRPr lang="en-US"/>
          </a:p>
        </p:txBody>
      </p:sp>
    </p:spTree>
    <p:extLst>
      <p:ext uri="{BB962C8B-B14F-4D97-AF65-F5344CB8AC3E}">
        <p14:creationId xmlns:p14="http://schemas.microsoft.com/office/powerpoint/2010/main" val="2817298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2D2C02-B293-9C23-FE04-E859075946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AE3A4C-B0CC-F83D-187C-5364B06509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326B26-0C70-A9B6-BC05-059F4EB230A4}"/>
              </a:ext>
            </a:extLst>
          </p:cNvPr>
          <p:cNvSpPr>
            <a:spLocks noGrp="1"/>
          </p:cNvSpPr>
          <p:nvPr>
            <p:ph type="dt" sz="half" idx="10"/>
          </p:nvPr>
        </p:nvSpPr>
        <p:spPr/>
        <p:txBody>
          <a:bodyPr/>
          <a:lstStyle/>
          <a:p>
            <a:fld id="{9B046C56-9459-4E4A-8E28-6D37200B5B3B}" type="datetimeFigureOut">
              <a:rPr lang="en-US" smtClean="0"/>
              <a:t>1/12/2022</a:t>
            </a:fld>
            <a:endParaRPr lang="en-US"/>
          </a:p>
        </p:txBody>
      </p:sp>
      <p:sp>
        <p:nvSpPr>
          <p:cNvPr id="5" name="Footer Placeholder 4">
            <a:extLst>
              <a:ext uri="{FF2B5EF4-FFF2-40B4-BE49-F238E27FC236}">
                <a16:creationId xmlns:a16="http://schemas.microsoft.com/office/drawing/2014/main" id="{A25863CD-F7C6-A5E7-26CF-36481CD84D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885587-DC81-23A2-6DAC-E5E1872EB2F0}"/>
              </a:ext>
            </a:extLst>
          </p:cNvPr>
          <p:cNvSpPr>
            <a:spLocks noGrp="1"/>
          </p:cNvSpPr>
          <p:nvPr>
            <p:ph type="sldNum" sz="quarter" idx="12"/>
          </p:nvPr>
        </p:nvSpPr>
        <p:spPr/>
        <p:txBody>
          <a:bodyPr/>
          <a:lstStyle/>
          <a:p>
            <a:fld id="{CA183882-1261-470F-A70D-B088D652CE76}" type="slidenum">
              <a:rPr lang="en-US" smtClean="0"/>
              <a:t>‹#›</a:t>
            </a:fld>
            <a:endParaRPr lang="en-US"/>
          </a:p>
        </p:txBody>
      </p:sp>
    </p:spTree>
    <p:extLst>
      <p:ext uri="{BB962C8B-B14F-4D97-AF65-F5344CB8AC3E}">
        <p14:creationId xmlns:p14="http://schemas.microsoft.com/office/powerpoint/2010/main" val="1818255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1FEF7-7DC1-24E3-BB99-791D01F342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B4180A-E7A7-2EE6-EABC-6584413C2B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06235F-D9E8-3815-ED8B-A2FD0A02D51C}"/>
              </a:ext>
            </a:extLst>
          </p:cNvPr>
          <p:cNvSpPr>
            <a:spLocks noGrp="1"/>
          </p:cNvSpPr>
          <p:nvPr>
            <p:ph type="dt" sz="half" idx="10"/>
          </p:nvPr>
        </p:nvSpPr>
        <p:spPr/>
        <p:txBody>
          <a:bodyPr/>
          <a:lstStyle/>
          <a:p>
            <a:fld id="{9B046C56-9459-4E4A-8E28-6D37200B5B3B}" type="datetimeFigureOut">
              <a:rPr lang="en-US" smtClean="0"/>
              <a:t>1/12/2022</a:t>
            </a:fld>
            <a:endParaRPr lang="en-US"/>
          </a:p>
        </p:txBody>
      </p:sp>
      <p:sp>
        <p:nvSpPr>
          <p:cNvPr id="5" name="Footer Placeholder 4">
            <a:extLst>
              <a:ext uri="{FF2B5EF4-FFF2-40B4-BE49-F238E27FC236}">
                <a16:creationId xmlns:a16="http://schemas.microsoft.com/office/drawing/2014/main" id="{444600E4-5DC5-7C40-A96C-6024F197F7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2DD94B-33B5-5DAF-8F27-89E4445053A9}"/>
              </a:ext>
            </a:extLst>
          </p:cNvPr>
          <p:cNvSpPr>
            <a:spLocks noGrp="1"/>
          </p:cNvSpPr>
          <p:nvPr>
            <p:ph type="sldNum" sz="quarter" idx="12"/>
          </p:nvPr>
        </p:nvSpPr>
        <p:spPr/>
        <p:txBody>
          <a:bodyPr/>
          <a:lstStyle/>
          <a:p>
            <a:fld id="{CA183882-1261-470F-A70D-B088D652CE76}" type="slidenum">
              <a:rPr lang="en-US" smtClean="0"/>
              <a:t>‹#›</a:t>
            </a:fld>
            <a:endParaRPr lang="en-US"/>
          </a:p>
        </p:txBody>
      </p:sp>
    </p:spTree>
    <p:extLst>
      <p:ext uri="{BB962C8B-B14F-4D97-AF65-F5344CB8AC3E}">
        <p14:creationId xmlns:p14="http://schemas.microsoft.com/office/powerpoint/2010/main" val="169322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9137F-2A55-1C17-2C21-7D473858AC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81428A-5F0C-528E-DBAC-BA83782B97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568207-E9A6-2A3C-2FF4-62CFD4D3D757}"/>
              </a:ext>
            </a:extLst>
          </p:cNvPr>
          <p:cNvSpPr>
            <a:spLocks noGrp="1"/>
          </p:cNvSpPr>
          <p:nvPr>
            <p:ph type="dt" sz="half" idx="10"/>
          </p:nvPr>
        </p:nvSpPr>
        <p:spPr/>
        <p:txBody>
          <a:bodyPr/>
          <a:lstStyle/>
          <a:p>
            <a:fld id="{9B046C56-9459-4E4A-8E28-6D37200B5B3B}" type="datetimeFigureOut">
              <a:rPr lang="en-US" smtClean="0"/>
              <a:t>1/12/2022</a:t>
            </a:fld>
            <a:endParaRPr lang="en-US"/>
          </a:p>
        </p:txBody>
      </p:sp>
      <p:sp>
        <p:nvSpPr>
          <p:cNvPr id="5" name="Footer Placeholder 4">
            <a:extLst>
              <a:ext uri="{FF2B5EF4-FFF2-40B4-BE49-F238E27FC236}">
                <a16:creationId xmlns:a16="http://schemas.microsoft.com/office/drawing/2014/main" id="{36F53A52-EEAA-03D4-3F22-FFD79D70C5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AB974B-576D-B659-947D-B531562C3A12}"/>
              </a:ext>
            </a:extLst>
          </p:cNvPr>
          <p:cNvSpPr>
            <a:spLocks noGrp="1"/>
          </p:cNvSpPr>
          <p:nvPr>
            <p:ph type="sldNum" sz="quarter" idx="12"/>
          </p:nvPr>
        </p:nvSpPr>
        <p:spPr/>
        <p:txBody>
          <a:bodyPr/>
          <a:lstStyle/>
          <a:p>
            <a:fld id="{CA183882-1261-470F-A70D-B088D652CE76}" type="slidenum">
              <a:rPr lang="en-US" smtClean="0"/>
              <a:t>‹#›</a:t>
            </a:fld>
            <a:endParaRPr lang="en-US"/>
          </a:p>
        </p:txBody>
      </p:sp>
    </p:spTree>
    <p:extLst>
      <p:ext uri="{BB962C8B-B14F-4D97-AF65-F5344CB8AC3E}">
        <p14:creationId xmlns:p14="http://schemas.microsoft.com/office/powerpoint/2010/main" val="143166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671FA-D744-7008-98F3-10D7DA9117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E53E3D-A5D4-A14E-2F67-B3BCDAFDCF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F9A9C6-8B04-A747-22F0-499485587A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D051B1-2194-71AB-2859-846A978CEA97}"/>
              </a:ext>
            </a:extLst>
          </p:cNvPr>
          <p:cNvSpPr>
            <a:spLocks noGrp="1"/>
          </p:cNvSpPr>
          <p:nvPr>
            <p:ph type="dt" sz="half" idx="10"/>
          </p:nvPr>
        </p:nvSpPr>
        <p:spPr/>
        <p:txBody>
          <a:bodyPr/>
          <a:lstStyle/>
          <a:p>
            <a:fld id="{9B046C56-9459-4E4A-8E28-6D37200B5B3B}" type="datetimeFigureOut">
              <a:rPr lang="en-US" smtClean="0"/>
              <a:t>1/12/2022</a:t>
            </a:fld>
            <a:endParaRPr lang="en-US"/>
          </a:p>
        </p:txBody>
      </p:sp>
      <p:sp>
        <p:nvSpPr>
          <p:cNvPr id="6" name="Footer Placeholder 5">
            <a:extLst>
              <a:ext uri="{FF2B5EF4-FFF2-40B4-BE49-F238E27FC236}">
                <a16:creationId xmlns:a16="http://schemas.microsoft.com/office/drawing/2014/main" id="{11B18782-3E2D-9D84-1AC1-3DA3B68C2C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565606-6999-1FEE-B985-B2495B3E3399}"/>
              </a:ext>
            </a:extLst>
          </p:cNvPr>
          <p:cNvSpPr>
            <a:spLocks noGrp="1"/>
          </p:cNvSpPr>
          <p:nvPr>
            <p:ph type="sldNum" sz="quarter" idx="12"/>
          </p:nvPr>
        </p:nvSpPr>
        <p:spPr/>
        <p:txBody>
          <a:bodyPr/>
          <a:lstStyle/>
          <a:p>
            <a:fld id="{CA183882-1261-470F-A70D-B088D652CE76}" type="slidenum">
              <a:rPr lang="en-US" smtClean="0"/>
              <a:t>‹#›</a:t>
            </a:fld>
            <a:endParaRPr lang="en-US"/>
          </a:p>
        </p:txBody>
      </p:sp>
    </p:spTree>
    <p:extLst>
      <p:ext uri="{BB962C8B-B14F-4D97-AF65-F5344CB8AC3E}">
        <p14:creationId xmlns:p14="http://schemas.microsoft.com/office/powerpoint/2010/main" val="2278441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35F67-F570-A110-9F36-6EDE54FCE9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572916-B1E6-A588-26CB-CA50909866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2B7C69-CF61-9122-860B-647125F737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C4DFDA-B59A-418B-BABB-A55EFC5098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6366B6-A13D-0C73-6952-ABB8765B90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75D4F4-123C-B618-378E-5E74440A6E2D}"/>
              </a:ext>
            </a:extLst>
          </p:cNvPr>
          <p:cNvSpPr>
            <a:spLocks noGrp="1"/>
          </p:cNvSpPr>
          <p:nvPr>
            <p:ph type="dt" sz="half" idx="10"/>
          </p:nvPr>
        </p:nvSpPr>
        <p:spPr/>
        <p:txBody>
          <a:bodyPr/>
          <a:lstStyle/>
          <a:p>
            <a:fld id="{9B046C56-9459-4E4A-8E28-6D37200B5B3B}" type="datetimeFigureOut">
              <a:rPr lang="en-US" smtClean="0"/>
              <a:t>1/12/2022</a:t>
            </a:fld>
            <a:endParaRPr lang="en-US"/>
          </a:p>
        </p:txBody>
      </p:sp>
      <p:sp>
        <p:nvSpPr>
          <p:cNvPr id="8" name="Footer Placeholder 7">
            <a:extLst>
              <a:ext uri="{FF2B5EF4-FFF2-40B4-BE49-F238E27FC236}">
                <a16:creationId xmlns:a16="http://schemas.microsoft.com/office/drawing/2014/main" id="{6BC50FF3-AAAF-AA14-A6BD-BBE7B349EE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F6937E-9956-021F-4636-7F0AE4B87DBD}"/>
              </a:ext>
            </a:extLst>
          </p:cNvPr>
          <p:cNvSpPr>
            <a:spLocks noGrp="1"/>
          </p:cNvSpPr>
          <p:nvPr>
            <p:ph type="sldNum" sz="quarter" idx="12"/>
          </p:nvPr>
        </p:nvSpPr>
        <p:spPr/>
        <p:txBody>
          <a:bodyPr/>
          <a:lstStyle/>
          <a:p>
            <a:fld id="{CA183882-1261-470F-A70D-B088D652CE76}" type="slidenum">
              <a:rPr lang="en-US" smtClean="0"/>
              <a:t>‹#›</a:t>
            </a:fld>
            <a:endParaRPr lang="en-US"/>
          </a:p>
        </p:txBody>
      </p:sp>
    </p:spTree>
    <p:extLst>
      <p:ext uri="{BB962C8B-B14F-4D97-AF65-F5344CB8AC3E}">
        <p14:creationId xmlns:p14="http://schemas.microsoft.com/office/powerpoint/2010/main" val="2849191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B1778-620E-69E2-8BA5-F43C62B973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118E54-DF2A-3145-8CDC-11874A308F2E}"/>
              </a:ext>
            </a:extLst>
          </p:cNvPr>
          <p:cNvSpPr>
            <a:spLocks noGrp="1"/>
          </p:cNvSpPr>
          <p:nvPr>
            <p:ph type="dt" sz="half" idx="10"/>
          </p:nvPr>
        </p:nvSpPr>
        <p:spPr/>
        <p:txBody>
          <a:bodyPr/>
          <a:lstStyle/>
          <a:p>
            <a:fld id="{9B046C56-9459-4E4A-8E28-6D37200B5B3B}" type="datetimeFigureOut">
              <a:rPr lang="en-US" smtClean="0"/>
              <a:t>1/12/2022</a:t>
            </a:fld>
            <a:endParaRPr lang="en-US"/>
          </a:p>
        </p:txBody>
      </p:sp>
      <p:sp>
        <p:nvSpPr>
          <p:cNvPr id="4" name="Footer Placeholder 3">
            <a:extLst>
              <a:ext uri="{FF2B5EF4-FFF2-40B4-BE49-F238E27FC236}">
                <a16:creationId xmlns:a16="http://schemas.microsoft.com/office/drawing/2014/main" id="{C69404C5-2D9D-EFD9-A854-E2AED25401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72E048-9538-0EEE-53C4-7886025F7AF9}"/>
              </a:ext>
            </a:extLst>
          </p:cNvPr>
          <p:cNvSpPr>
            <a:spLocks noGrp="1"/>
          </p:cNvSpPr>
          <p:nvPr>
            <p:ph type="sldNum" sz="quarter" idx="12"/>
          </p:nvPr>
        </p:nvSpPr>
        <p:spPr/>
        <p:txBody>
          <a:bodyPr/>
          <a:lstStyle/>
          <a:p>
            <a:fld id="{CA183882-1261-470F-A70D-B088D652CE76}" type="slidenum">
              <a:rPr lang="en-US" smtClean="0"/>
              <a:t>‹#›</a:t>
            </a:fld>
            <a:endParaRPr lang="en-US"/>
          </a:p>
        </p:txBody>
      </p:sp>
    </p:spTree>
    <p:extLst>
      <p:ext uri="{BB962C8B-B14F-4D97-AF65-F5344CB8AC3E}">
        <p14:creationId xmlns:p14="http://schemas.microsoft.com/office/powerpoint/2010/main" val="343578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BA90BE-5F96-A6B4-EB25-E5537373305F}"/>
              </a:ext>
            </a:extLst>
          </p:cNvPr>
          <p:cNvSpPr>
            <a:spLocks noGrp="1"/>
          </p:cNvSpPr>
          <p:nvPr>
            <p:ph type="dt" sz="half" idx="10"/>
          </p:nvPr>
        </p:nvSpPr>
        <p:spPr/>
        <p:txBody>
          <a:bodyPr/>
          <a:lstStyle/>
          <a:p>
            <a:fld id="{9B046C56-9459-4E4A-8E28-6D37200B5B3B}" type="datetimeFigureOut">
              <a:rPr lang="en-US" smtClean="0"/>
              <a:t>1/12/2022</a:t>
            </a:fld>
            <a:endParaRPr lang="en-US"/>
          </a:p>
        </p:txBody>
      </p:sp>
      <p:sp>
        <p:nvSpPr>
          <p:cNvPr id="3" name="Footer Placeholder 2">
            <a:extLst>
              <a:ext uri="{FF2B5EF4-FFF2-40B4-BE49-F238E27FC236}">
                <a16:creationId xmlns:a16="http://schemas.microsoft.com/office/drawing/2014/main" id="{A50DE255-7E50-4CD9-185F-8F1FEF8EDA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FCE10F-2DA9-4D86-CB68-845FE3A3F45D}"/>
              </a:ext>
            </a:extLst>
          </p:cNvPr>
          <p:cNvSpPr>
            <a:spLocks noGrp="1"/>
          </p:cNvSpPr>
          <p:nvPr>
            <p:ph type="sldNum" sz="quarter" idx="12"/>
          </p:nvPr>
        </p:nvSpPr>
        <p:spPr/>
        <p:txBody>
          <a:bodyPr/>
          <a:lstStyle/>
          <a:p>
            <a:fld id="{CA183882-1261-470F-A70D-B088D652CE76}" type="slidenum">
              <a:rPr lang="en-US" smtClean="0"/>
              <a:t>‹#›</a:t>
            </a:fld>
            <a:endParaRPr lang="en-US"/>
          </a:p>
        </p:txBody>
      </p:sp>
    </p:spTree>
    <p:extLst>
      <p:ext uri="{BB962C8B-B14F-4D97-AF65-F5344CB8AC3E}">
        <p14:creationId xmlns:p14="http://schemas.microsoft.com/office/powerpoint/2010/main" val="3775510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F608E-2594-FE17-1F47-204558351A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85D46D-CABE-8CF6-3DF0-D674874367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4B5B41-C416-0EE3-AECF-4D5C6FD90B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A34BE8-7B4B-78EF-B8D0-872953E606FC}"/>
              </a:ext>
            </a:extLst>
          </p:cNvPr>
          <p:cNvSpPr>
            <a:spLocks noGrp="1"/>
          </p:cNvSpPr>
          <p:nvPr>
            <p:ph type="dt" sz="half" idx="10"/>
          </p:nvPr>
        </p:nvSpPr>
        <p:spPr/>
        <p:txBody>
          <a:bodyPr/>
          <a:lstStyle/>
          <a:p>
            <a:fld id="{9B046C56-9459-4E4A-8E28-6D37200B5B3B}" type="datetimeFigureOut">
              <a:rPr lang="en-US" smtClean="0"/>
              <a:t>1/12/2022</a:t>
            </a:fld>
            <a:endParaRPr lang="en-US"/>
          </a:p>
        </p:txBody>
      </p:sp>
      <p:sp>
        <p:nvSpPr>
          <p:cNvPr id="6" name="Footer Placeholder 5">
            <a:extLst>
              <a:ext uri="{FF2B5EF4-FFF2-40B4-BE49-F238E27FC236}">
                <a16:creationId xmlns:a16="http://schemas.microsoft.com/office/drawing/2014/main" id="{AB53A018-7D20-FF42-35A9-41EE2BD49F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4A0C5C-38EB-18E7-1622-2378534CF9A8}"/>
              </a:ext>
            </a:extLst>
          </p:cNvPr>
          <p:cNvSpPr>
            <a:spLocks noGrp="1"/>
          </p:cNvSpPr>
          <p:nvPr>
            <p:ph type="sldNum" sz="quarter" idx="12"/>
          </p:nvPr>
        </p:nvSpPr>
        <p:spPr/>
        <p:txBody>
          <a:bodyPr/>
          <a:lstStyle/>
          <a:p>
            <a:fld id="{CA183882-1261-470F-A70D-B088D652CE76}" type="slidenum">
              <a:rPr lang="en-US" smtClean="0"/>
              <a:t>‹#›</a:t>
            </a:fld>
            <a:endParaRPr lang="en-US"/>
          </a:p>
        </p:txBody>
      </p:sp>
    </p:spTree>
    <p:extLst>
      <p:ext uri="{BB962C8B-B14F-4D97-AF65-F5344CB8AC3E}">
        <p14:creationId xmlns:p14="http://schemas.microsoft.com/office/powerpoint/2010/main" val="3327095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96126-9645-7138-979E-4582AF5997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EA7684-C725-140A-B6DA-07397A30EB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BBB543-C1CA-E755-AAC0-2AB9F108B8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5E895E-7D10-2385-76C4-7427B16B97FE}"/>
              </a:ext>
            </a:extLst>
          </p:cNvPr>
          <p:cNvSpPr>
            <a:spLocks noGrp="1"/>
          </p:cNvSpPr>
          <p:nvPr>
            <p:ph type="dt" sz="half" idx="10"/>
          </p:nvPr>
        </p:nvSpPr>
        <p:spPr/>
        <p:txBody>
          <a:bodyPr/>
          <a:lstStyle/>
          <a:p>
            <a:fld id="{9B046C56-9459-4E4A-8E28-6D37200B5B3B}" type="datetimeFigureOut">
              <a:rPr lang="en-US" smtClean="0"/>
              <a:t>1/12/2022</a:t>
            </a:fld>
            <a:endParaRPr lang="en-US"/>
          </a:p>
        </p:txBody>
      </p:sp>
      <p:sp>
        <p:nvSpPr>
          <p:cNvPr id="6" name="Footer Placeholder 5">
            <a:extLst>
              <a:ext uri="{FF2B5EF4-FFF2-40B4-BE49-F238E27FC236}">
                <a16:creationId xmlns:a16="http://schemas.microsoft.com/office/drawing/2014/main" id="{434543DE-44F7-48CA-3102-9E76E5B686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D17C90-B948-D546-2972-CFDD05FC32D5}"/>
              </a:ext>
            </a:extLst>
          </p:cNvPr>
          <p:cNvSpPr>
            <a:spLocks noGrp="1"/>
          </p:cNvSpPr>
          <p:nvPr>
            <p:ph type="sldNum" sz="quarter" idx="12"/>
          </p:nvPr>
        </p:nvSpPr>
        <p:spPr/>
        <p:txBody>
          <a:bodyPr/>
          <a:lstStyle/>
          <a:p>
            <a:fld id="{CA183882-1261-470F-A70D-B088D652CE76}" type="slidenum">
              <a:rPr lang="en-US" smtClean="0"/>
              <a:t>‹#›</a:t>
            </a:fld>
            <a:endParaRPr lang="en-US"/>
          </a:p>
        </p:txBody>
      </p:sp>
    </p:spTree>
    <p:extLst>
      <p:ext uri="{BB962C8B-B14F-4D97-AF65-F5344CB8AC3E}">
        <p14:creationId xmlns:p14="http://schemas.microsoft.com/office/powerpoint/2010/main" val="1539030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DAA059-90C1-B8EB-A7C0-2DBB9D258A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27B6C5-AC01-07CE-AC5A-E4C0690592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1E1F6-ED4B-2F34-ED03-8350493E9B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46C56-9459-4E4A-8E28-6D37200B5B3B}" type="datetimeFigureOut">
              <a:rPr lang="en-US" smtClean="0"/>
              <a:t>1/12/2022</a:t>
            </a:fld>
            <a:endParaRPr lang="en-US"/>
          </a:p>
        </p:txBody>
      </p:sp>
      <p:sp>
        <p:nvSpPr>
          <p:cNvPr id="5" name="Footer Placeholder 4">
            <a:extLst>
              <a:ext uri="{FF2B5EF4-FFF2-40B4-BE49-F238E27FC236}">
                <a16:creationId xmlns:a16="http://schemas.microsoft.com/office/drawing/2014/main" id="{66525B77-E1A2-5931-9CD4-E068303183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E5410D-8294-287B-63E8-1E1619473F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183882-1261-470F-A70D-B088D652CE76}" type="slidenum">
              <a:rPr lang="en-US" smtClean="0"/>
              <a:t>‹#›</a:t>
            </a:fld>
            <a:endParaRPr lang="en-US"/>
          </a:p>
        </p:txBody>
      </p:sp>
    </p:spTree>
    <p:extLst>
      <p:ext uri="{BB962C8B-B14F-4D97-AF65-F5344CB8AC3E}">
        <p14:creationId xmlns:p14="http://schemas.microsoft.com/office/powerpoint/2010/main" val="1589161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0243F-84A6-0D3C-1D6A-7A4F78A54A9F}"/>
              </a:ext>
            </a:extLst>
          </p:cNvPr>
          <p:cNvSpPr>
            <a:spLocks noGrp="1"/>
          </p:cNvSpPr>
          <p:nvPr>
            <p:ph type="ctrTitle"/>
          </p:nvPr>
        </p:nvSpPr>
        <p:spPr>
          <a:xfrm>
            <a:off x="1524000" y="1122363"/>
            <a:ext cx="9144000" cy="3871668"/>
          </a:xfrm>
        </p:spPr>
        <p:txBody>
          <a:bodyPr>
            <a:normAutofit fontScale="90000"/>
          </a:bodyPr>
          <a:lstStyle/>
          <a:p>
            <a:r>
              <a:rPr lang="en-US" b="1">
                <a:latin typeface="Times New Roman" panose="02020603050405020304" pitchFamily="18" charset="0"/>
                <a:cs typeface="Times New Roman" panose="02020603050405020304" pitchFamily="18" charset="0"/>
              </a:rPr>
              <a:t>Những điểm mới của TT27 về đánh giá học sinh tiểu học so với TT22/30 GIÁO VIÊN TIỂU HỌC CẦN BIẾT</a:t>
            </a:r>
          </a:p>
        </p:txBody>
      </p:sp>
    </p:spTree>
    <p:extLst>
      <p:ext uri="{BB962C8B-B14F-4D97-AF65-F5344CB8AC3E}">
        <p14:creationId xmlns:p14="http://schemas.microsoft.com/office/powerpoint/2010/main" val="1762458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B27E355F-727B-C004-99CF-5BE36C506246}"/>
              </a:ext>
            </a:extLst>
          </p:cNvPr>
          <p:cNvGraphicFramePr>
            <a:graphicFrameLocks noGrp="1"/>
          </p:cNvGraphicFramePr>
          <p:nvPr>
            <p:ph sz="half" idx="1"/>
            <p:extLst>
              <p:ext uri="{D42A27DB-BD31-4B8C-83A1-F6EECF244321}">
                <p14:modId xmlns:p14="http://schemas.microsoft.com/office/powerpoint/2010/main" val="3981585751"/>
              </p:ext>
            </p:extLst>
          </p:nvPr>
        </p:nvGraphicFramePr>
        <p:xfrm>
          <a:off x="0" y="2"/>
          <a:ext cx="12192000" cy="6924605"/>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365628441"/>
                    </a:ext>
                  </a:extLst>
                </a:gridCol>
                <a:gridCol w="6096000">
                  <a:extLst>
                    <a:ext uri="{9D8B030D-6E8A-4147-A177-3AD203B41FA5}">
                      <a16:colId xmlns:a16="http://schemas.microsoft.com/office/drawing/2014/main" val="3316643813"/>
                    </a:ext>
                  </a:extLst>
                </a:gridCol>
              </a:tblGrid>
              <a:tr h="3681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latin typeface="Times New Roman" panose="02020603050405020304" pitchFamily="18" charset="0"/>
                          <a:cs typeface="Times New Roman" panose="02020603050405020304" pitchFamily="18" charset="0"/>
                        </a:rPr>
                        <a:t>TT27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latin typeface="Times New Roman" panose="02020603050405020304" pitchFamily="18" charset="0"/>
                          <a:cs typeface="Times New Roman" panose="02020603050405020304" pitchFamily="18" charset="0"/>
                        </a:rPr>
                        <a:t>TT22/30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2582368"/>
                  </a:ext>
                </a:extLst>
              </a:tr>
              <a:tr h="46016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a:latin typeface="Times New Roman" panose="02020603050405020304" pitchFamily="18" charset="0"/>
                          <a:cs typeface="Times New Roman" panose="02020603050405020304" pitchFamily="18" charset="0"/>
                        </a:rPr>
                        <a:t>9. Khen thưởng cuối năm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324266376"/>
                  </a:ext>
                </a:extLst>
              </a:tr>
              <a:tr h="4080095">
                <a:tc>
                  <a:txBody>
                    <a:bodyPr/>
                    <a:lstStyle/>
                    <a:p>
                      <a:r>
                        <a:rPr lang="vi-VN" sz="2000" b="0" i="0" kern="1200">
                          <a:solidFill>
                            <a:schemeClr val="dk1"/>
                          </a:solidFill>
                          <a:effectLst/>
                          <a:latin typeface="Times New Roman" panose="02020603050405020304" pitchFamily="18" charset="0"/>
                          <a:ea typeface="+mn-ea"/>
                          <a:cs typeface="Times New Roman" panose="02020603050405020304" pitchFamily="18" charset="0"/>
                        </a:rPr>
                        <a:t>1. Hiệu trưởng tặng giấy khen cho học sinh:</a:t>
                      </a:r>
                    </a:p>
                    <a:p>
                      <a:r>
                        <a:rPr lang="vi-VN" sz="2000" b="0" i="0" kern="1200">
                          <a:solidFill>
                            <a:schemeClr val="dk1"/>
                          </a:solidFill>
                          <a:effectLst/>
                          <a:latin typeface="Times New Roman" panose="02020603050405020304" pitchFamily="18" charset="0"/>
                          <a:ea typeface="+mn-ea"/>
                          <a:cs typeface="Times New Roman" panose="02020603050405020304" pitchFamily="18" charset="0"/>
                        </a:rPr>
                        <a:t>a) Khen thưởng cuối năm học:</a:t>
                      </a:r>
                    </a:p>
                    <a:p>
                      <a:r>
                        <a:rPr lang="vi-VN" sz="2000" b="0" i="0" kern="1200">
                          <a:solidFill>
                            <a:schemeClr val="dk1"/>
                          </a:solidFill>
                          <a:effectLst/>
                          <a:latin typeface="Times New Roman" panose="02020603050405020304" pitchFamily="18" charset="0"/>
                          <a:ea typeface="+mn-ea"/>
                          <a:cs typeface="Times New Roman" panose="02020603050405020304" pitchFamily="18" charset="0"/>
                        </a:rPr>
                        <a:t>- Khen thưởng danh hiệu </a:t>
                      </a:r>
                      <a:r>
                        <a:rPr lang="vi-VN" sz="2000" b="0" i="0" kern="1200">
                          <a:solidFill>
                            <a:srgbClr val="C00000"/>
                          </a:solidFill>
                          <a:effectLst/>
                          <a:latin typeface="Times New Roman" panose="02020603050405020304" pitchFamily="18" charset="0"/>
                          <a:ea typeface="+mn-ea"/>
                          <a:cs typeface="Times New Roman" panose="02020603050405020304" pitchFamily="18" charset="0"/>
                        </a:rPr>
                        <a:t>Học sinh Xuất sắc </a:t>
                      </a:r>
                      <a:r>
                        <a:rPr lang="vi-VN" sz="2000" b="0" i="0" kern="1200">
                          <a:solidFill>
                            <a:schemeClr val="dk1"/>
                          </a:solidFill>
                          <a:effectLst/>
                          <a:latin typeface="Times New Roman" panose="02020603050405020304" pitchFamily="18" charset="0"/>
                          <a:ea typeface="+mn-ea"/>
                          <a:cs typeface="Times New Roman" panose="02020603050405020304" pitchFamily="18" charset="0"/>
                        </a:rPr>
                        <a:t>cho những học sinh được đánh giá kết quả giáo dục đạt mức </a:t>
                      </a:r>
                      <a:r>
                        <a:rPr lang="vi-VN" sz="2000" b="0" i="0" kern="1200">
                          <a:solidFill>
                            <a:srgbClr val="C00000"/>
                          </a:solidFill>
                          <a:effectLst/>
                          <a:latin typeface="Times New Roman" panose="02020603050405020304" pitchFamily="18" charset="0"/>
                          <a:ea typeface="+mn-ea"/>
                          <a:cs typeface="Times New Roman" panose="02020603050405020304" pitchFamily="18" charset="0"/>
                        </a:rPr>
                        <a:t>Hoàn thành xuất sắc;</a:t>
                      </a:r>
                    </a:p>
                    <a:p>
                      <a:r>
                        <a:rPr lang="vi-VN" sz="2000" b="0" i="0" kern="1200">
                          <a:solidFill>
                            <a:schemeClr val="dk1"/>
                          </a:solidFill>
                          <a:effectLst/>
                          <a:latin typeface="Times New Roman" panose="02020603050405020304" pitchFamily="18" charset="0"/>
                          <a:ea typeface="+mn-ea"/>
                          <a:cs typeface="Times New Roman" panose="02020603050405020304" pitchFamily="18" charset="0"/>
                        </a:rPr>
                        <a:t>- Khen thưởng danh hiệu </a:t>
                      </a:r>
                      <a:r>
                        <a:rPr lang="vi-VN" sz="2000" b="0" i="0" kern="1200">
                          <a:solidFill>
                            <a:srgbClr val="C00000"/>
                          </a:solidFill>
                          <a:effectLst/>
                          <a:latin typeface="Times New Roman" panose="02020603050405020304" pitchFamily="18" charset="0"/>
                          <a:ea typeface="+mn-ea"/>
                          <a:cs typeface="Times New Roman" panose="02020603050405020304" pitchFamily="18" charset="0"/>
                        </a:rPr>
                        <a:t>Học sinh Tiêu biểu </a:t>
                      </a:r>
                      <a:r>
                        <a:rPr lang="vi-VN" sz="2000" b="0" i="0" kern="1200">
                          <a:solidFill>
                            <a:schemeClr val="dk1"/>
                          </a:solidFill>
                          <a:effectLst/>
                          <a:latin typeface="Times New Roman" panose="02020603050405020304" pitchFamily="18" charset="0"/>
                          <a:ea typeface="+mn-ea"/>
                          <a:cs typeface="Times New Roman" panose="02020603050405020304" pitchFamily="18" charset="0"/>
                        </a:rPr>
                        <a:t>hoàn thành tốt trong học tập và rèn luyện cho những học sinh được đánh giá kết quả giáo dục đạt mức </a:t>
                      </a:r>
                      <a:r>
                        <a:rPr lang="vi-VN" sz="2000" b="0" i="0" kern="1200">
                          <a:solidFill>
                            <a:srgbClr val="C00000"/>
                          </a:solidFill>
                          <a:effectLst/>
                          <a:latin typeface="Times New Roman" panose="02020603050405020304" pitchFamily="18" charset="0"/>
                          <a:ea typeface="+mn-ea"/>
                          <a:cs typeface="Times New Roman" panose="02020603050405020304" pitchFamily="18" charset="0"/>
                        </a:rPr>
                        <a:t>Hoàn thành tốt</a:t>
                      </a:r>
                      <a:r>
                        <a:rPr lang="vi-VN" sz="2000" b="0" i="0" kern="1200">
                          <a:solidFill>
                            <a:schemeClr val="dk1"/>
                          </a:solidFill>
                          <a:effectLst/>
                          <a:latin typeface="Times New Roman" panose="02020603050405020304" pitchFamily="18" charset="0"/>
                          <a:ea typeface="+mn-ea"/>
                          <a:cs typeface="Times New Roman" panose="02020603050405020304" pitchFamily="18" charset="0"/>
                        </a:rPr>
                        <a:t>, đồng thời </a:t>
                      </a:r>
                      <a:r>
                        <a:rPr lang="vi-VN" sz="2000" b="0" i="0" kern="1200">
                          <a:solidFill>
                            <a:srgbClr val="C00000"/>
                          </a:solidFill>
                          <a:effectLst/>
                          <a:latin typeface="Times New Roman" panose="02020603050405020304" pitchFamily="18" charset="0"/>
                          <a:ea typeface="+mn-ea"/>
                          <a:cs typeface="Times New Roman" panose="02020603050405020304" pitchFamily="18" charset="0"/>
                        </a:rPr>
                        <a:t>có thành tích xuất sắc về ít nhất một môn học hoặc có tiến bộ rõ rệt ít nhất một phẩm chất, năng lực; được tập thể lớp công nhận.</a:t>
                      </a:r>
                    </a:p>
                    <a:p>
                      <a:r>
                        <a:rPr lang="vi-VN" sz="2000" b="0" i="0" kern="1200">
                          <a:solidFill>
                            <a:schemeClr val="dk1"/>
                          </a:solidFill>
                          <a:effectLst/>
                          <a:latin typeface="Times New Roman" panose="02020603050405020304" pitchFamily="18" charset="0"/>
                          <a:ea typeface="+mn-ea"/>
                          <a:cs typeface="Times New Roman" panose="02020603050405020304" pitchFamily="18" charset="0"/>
                        </a:rPr>
                        <a:t>b) Khen thưởng đột xuất: học sinh có thành tích đột xuất trong năm học.</a:t>
                      </a:r>
                      <a:endParaRPr lang="en-US" sz="2000" b="0" i="0" kern="120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vi-VN" sz="2000" b="0" i="0" kern="1200">
                          <a:solidFill>
                            <a:schemeClr val="dk1"/>
                          </a:solidFill>
                          <a:effectLst/>
                          <a:latin typeface="Times New Roman" panose="02020603050405020304" pitchFamily="18" charset="0"/>
                          <a:ea typeface="+mn-ea"/>
                          <a:cs typeface="Times New Roman" panose="02020603050405020304" pitchFamily="18" charset="0"/>
                        </a:rPr>
                        <a:t>1. Hiệu trưởng tặng giấy khen cho học sinh:</a:t>
                      </a:r>
                    </a:p>
                    <a:p>
                      <a:r>
                        <a:rPr lang="vi-VN" sz="2000" b="0" i="0" kern="1200">
                          <a:solidFill>
                            <a:schemeClr val="dk1"/>
                          </a:solidFill>
                          <a:effectLst/>
                          <a:latin typeface="Times New Roman" panose="02020603050405020304" pitchFamily="18" charset="0"/>
                          <a:ea typeface="+mn-ea"/>
                          <a:cs typeface="Times New Roman" panose="02020603050405020304" pitchFamily="18" charset="0"/>
                        </a:rPr>
                        <a:t>a) Khen thưởng cuối năm học:</a:t>
                      </a:r>
                    </a:p>
                    <a:p>
                      <a:r>
                        <a:rPr lang="vi-VN" sz="2000" b="0" i="0" kern="1200">
                          <a:solidFill>
                            <a:schemeClr val="dk1"/>
                          </a:solidFill>
                          <a:effectLst/>
                          <a:latin typeface="Times New Roman" panose="02020603050405020304" pitchFamily="18" charset="0"/>
                          <a:ea typeface="+mn-ea"/>
                          <a:cs typeface="Times New Roman" panose="02020603050405020304" pitchFamily="18" charset="0"/>
                        </a:rPr>
                        <a:t>- Học sinh </a:t>
                      </a:r>
                      <a:r>
                        <a:rPr lang="vi-VN" sz="2000" b="0" i="0" kern="1200">
                          <a:solidFill>
                            <a:srgbClr val="C00000"/>
                          </a:solidFill>
                          <a:effectLst/>
                          <a:latin typeface="Times New Roman" panose="02020603050405020304" pitchFamily="18" charset="0"/>
                          <a:ea typeface="+mn-ea"/>
                          <a:cs typeface="Times New Roman" panose="02020603050405020304" pitchFamily="18" charset="0"/>
                        </a:rPr>
                        <a:t>hoàn thành xuất sắc các nội dung học tập và rèn luyện</a:t>
                      </a:r>
                      <a:r>
                        <a:rPr lang="vi-VN" sz="2000" b="0" i="0" kern="1200">
                          <a:solidFill>
                            <a:schemeClr val="dk1"/>
                          </a:solidFill>
                          <a:effectLst/>
                          <a:latin typeface="Times New Roman" panose="02020603050405020304" pitchFamily="18" charset="0"/>
                          <a:ea typeface="+mn-ea"/>
                          <a:cs typeface="Times New Roman" panose="02020603050405020304" pitchFamily="18" charset="0"/>
                        </a:rPr>
                        <a:t>: kết quả đánh giá các môn học đạt </a:t>
                      </a:r>
                      <a:r>
                        <a:rPr lang="vi-VN" sz="2000" b="0" i="0" kern="1200">
                          <a:solidFill>
                            <a:srgbClr val="C00000"/>
                          </a:solidFill>
                          <a:effectLst/>
                          <a:latin typeface="Times New Roman" panose="02020603050405020304" pitchFamily="18" charset="0"/>
                          <a:ea typeface="+mn-ea"/>
                          <a:cs typeface="Times New Roman" panose="02020603050405020304" pitchFamily="18" charset="0"/>
                        </a:rPr>
                        <a:t>Hoàn thành tốt, các năng lực, phẩm chất đạt Tốt; bài kiểm tra định kì cuối năm học các môn học đạt 9 điểm trở lên;</a:t>
                      </a:r>
                    </a:p>
                    <a:p>
                      <a:r>
                        <a:rPr lang="vi-VN" sz="2000" b="0" i="0" kern="1200">
                          <a:solidFill>
                            <a:schemeClr val="dk1"/>
                          </a:solidFill>
                          <a:effectLst/>
                          <a:latin typeface="Times New Roman" panose="02020603050405020304" pitchFamily="18" charset="0"/>
                          <a:ea typeface="+mn-ea"/>
                          <a:cs typeface="Times New Roman" panose="02020603050405020304" pitchFamily="18" charset="0"/>
                        </a:rPr>
                        <a:t>- Học sinh </a:t>
                      </a:r>
                      <a:r>
                        <a:rPr lang="vi-VN" sz="2000" b="0" i="0" kern="1200">
                          <a:solidFill>
                            <a:srgbClr val="C00000"/>
                          </a:solidFill>
                          <a:effectLst/>
                          <a:latin typeface="Times New Roman" panose="02020603050405020304" pitchFamily="18" charset="0"/>
                          <a:ea typeface="+mn-ea"/>
                          <a:cs typeface="Times New Roman" panose="02020603050405020304" pitchFamily="18" charset="0"/>
                        </a:rPr>
                        <a:t>có thành tích vượt trội </a:t>
                      </a:r>
                      <a:r>
                        <a:rPr lang="vi-VN" sz="2000" b="0" i="0" kern="1200">
                          <a:solidFill>
                            <a:schemeClr val="dk1"/>
                          </a:solidFill>
                          <a:effectLst/>
                          <a:latin typeface="Times New Roman" panose="02020603050405020304" pitchFamily="18" charset="0"/>
                          <a:ea typeface="+mn-ea"/>
                          <a:cs typeface="Times New Roman" panose="02020603050405020304" pitchFamily="18" charset="0"/>
                        </a:rPr>
                        <a:t>hay tiến bộ vượt bậc về ít nhất một môn học hoặc ít nhất một năng lực, phẩm chất được giáo viên giới thiệu và tập thể lớp công nhận;</a:t>
                      </a:r>
                    </a:p>
                    <a:p>
                      <a:r>
                        <a:rPr lang="vi-VN" sz="2000" b="0" i="0" kern="1200">
                          <a:solidFill>
                            <a:schemeClr val="dk1"/>
                          </a:solidFill>
                          <a:effectLst/>
                          <a:latin typeface="Times New Roman" panose="02020603050405020304" pitchFamily="18" charset="0"/>
                          <a:ea typeface="+mn-ea"/>
                          <a:cs typeface="Times New Roman" panose="02020603050405020304" pitchFamily="18" charset="0"/>
                        </a:rPr>
                        <a:t>b) Khen thưởng đột xuất: học sinh có thành tích đột xuất trong năm học.</a:t>
                      </a:r>
                      <a:endParaRPr lang="en-US" sz="2000" b="0" i="0" kern="120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9998890"/>
                  </a:ext>
                </a:extLst>
              </a:tr>
              <a:tr h="705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2000" b="0" i="0" kern="1200">
                          <a:solidFill>
                            <a:schemeClr val="dk1"/>
                          </a:solidFill>
                          <a:effectLst/>
                          <a:latin typeface="Times New Roman" panose="02020603050405020304" pitchFamily="18" charset="0"/>
                          <a:ea typeface="+mn-ea"/>
                          <a:cs typeface="Times New Roman" panose="02020603050405020304" pitchFamily="18" charset="0"/>
                        </a:rPr>
                        <a:t>2. Học sinh có thành tích đặc biệt được nhà trường xem xét, đề nghị cấp trên khen thưởng.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2000" b="0" i="0" kern="1200">
                          <a:solidFill>
                            <a:schemeClr val="dk1"/>
                          </a:solidFill>
                          <a:effectLst/>
                          <a:latin typeface="Times New Roman" panose="02020603050405020304" pitchFamily="18" charset="0"/>
                          <a:ea typeface="+mn-ea"/>
                          <a:cs typeface="Times New Roman" panose="02020603050405020304" pitchFamily="18" charset="0"/>
                        </a:rPr>
                        <a:t>2. Học sinh có thành tích đặc biệt được nhà trường xem xét, đề nghị cấp trên khen thưởng.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7714913"/>
                  </a:ext>
                </a:extLst>
              </a:tr>
              <a:tr h="1244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2000" b="0" i="0" kern="1200">
                          <a:solidFill>
                            <a:srgbClr val="C00000"/>
                          </a:solidFill>
                          <a:effectLst/>
                          <a:latin typeface="Times New Roman" panose="02020603050405020304" pitchFamily="18" charset="0"/>
                          <a:ea typeface="+mn-ea"/>
                          <a:cs typeface="Times New Roman" panose="02020603050405020304" pitchFamily="18" charset="0"/>
                        </a:rPr>
                        <a:t>3. Cán bộ quản lý và giáo viên có thể gửi thư khen cho những học sinh có thành tích, cố gắng trong quá trình học tập, rèn luyện phẩm chất, năng lực hoặc có những việc làm tốt.</a:t>
                      </a:r>
                      <a:r>
                        <a:rPr lang="en-US" sz="2000" b="0" i="0" kern="1200">
                          <a:solidFill>
                            <a:srgbClr val="C00000"/>
                          </a:solidFill>
                          <a:effectLst/>
                          <a:latin typeface="Times New Roman" panose="02020603050405020304" pitchFamily="18" charset="0"/>
                          <a:ea typeface="+mn-ea"/>
                          <a:cs typeface="Times New Roman" panose="02020603050405020304" pitchFamily="18" charset="0"/>
                        </a:rPr>
                        <a:t> (MỚI)</a:t>
                      </a:r>
                      <a:endParaRPr lang="vi-VN" sz="2000" b="0" i="0" kern="1200">
                        <a:solidFill>
                          <a:srgbClr val="C0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6553725"/>
                  </a:ext>
                </a:extLst>
              </a:tr>
            </a:tbl>
          </a:graphicData>
        </a:graphic>
      </p:graphicFrame>
    </p:spTree>
    <p:extLst>
      <p:ext uri="{BB962C8B-B14F-4D97-AF65-F5344CB8AC3E}">
        <p14:creationId xmlns:p14="http://schemas.microsoft.com/office/powerpoint/2010/main" val="3944659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9FC92AC-EC94-1BF8-902E-888724609C44}"/>
              </a:ext>
            </a:extLst>
          </p:cNvPr>
          <p:cNvPicPr>
            <a:picLocks noChangeAspect="1"/>
          </p:cNvPicPr>
          <p:nvPr/>
        </p:nvPicPr>
        <p:blipFill>
          <a:blip r:embed="rId2"/>
          <a:stretch>
            <a:fillRect/>
          </a:stretch>
        </p:blipFill>
        <p:spPr>
          <a:xfrm>
            <a:off x="-1" y="3740197"/>
            <a:ext cx="12191999" cy="3117803"/>
          </a:xfrm>
          <a:prstGeom prst="rect">
            <a:avLst/>
          </a:prstGeom>
        </p:spPr>
      </p:pic>
      <p:pic>
        <p:nvPicPr>
          <p:cNvPr id="14" name="Picture 13">
            <a:extLst>
              <a:ext uri="{FF2B5EF4-FFF2-40B4-BE49-F238E27FC236}">
                <a16:creationId xmlns:a16="http://schemas.microsoft.com/office/drawing/2014/main" id="{291EB735-2EF6-8A5A-E575-49D7BD82E925}"/>
              </a:ext>
            </a:extLst>
          </p:cNvPr>
          <p:cNvPicPr>
            <a:picLocks noChangeAspect="1"/>
          </p:cNvPicPr>
          <p:nvPr/>
        </p:nvPicPr>
        <p:blipFill>
          <a:blip r:embed="rId3"/>
          <a:stretch>
            <a:fillRect/>
          </a:stretch>
        </p:blipFill>
        <p:spPr>
          <a:xfrm>
            <a:off x="0" y="0"/>
            <a:ext cx="12192000" cy="3020835"/>
          </a:xfrm>
          <a:prstGeom prst="rect">
            <a:avLst/>
          </a:prstGeom>
        </p:spPr>
      </p:pic>
    </p:spTree>
    <p:extLst>
      <p:ext uri="{BB962C8B-B14F-4D97-AF65-F5344CB8AC3E}">
        <p14:creationId xmlns:p14="http://schemas.microsoft.com/office/powerpoint/2010/main" val="3154655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44FEE83-94FF-748A-1B45-99FDEC106BDB}"/>
              </a:ext>
            </a:extLst>
          </p:cNvPr>
          <p:cNvPicPr>
            <a:picLocks noChangeAspect="1"/>
          </p:cNvPicPr>
          <p:nvPr/>
        </p:nvPicPr>
        <p:blipFill>
          <a:blip r:embed="rId2"/>
          <a:stretch>
            <a:fillRect/>
          </a:stretch>
        </p:blipFill>
        <p:spPr>
          <a:xfrm>
            <a:off x="0" y="3566223"/>
            <a:ext cx="12192000" cy="2816821"/>
          </a:xfrm>
          <a:prstGeom prst="rect">
            <a:avLst/>
          </a:prstGeom>
        </p:spPr>
      </p:pic>
      <p:pic>
        <p:nvPicPr>
          <p:cNvPr id="7" name="Picture 6">
            <a:extLst>
              <a:ext uri="{FF2B5EF4-FFF2-40B4-BE49-F238E27FC236}">
                <a16:creationId xmlns:a16="http://schemas.microsoft.com/office/drawing/2014/main" id="{F3D62E76-3E9E-D9C8-4456-360E9F81F28E}"/>
              </a:ext>
            </a:extLst>
          </p:cNvPr>
          <p:cNvPicPr>
            <a:picLocks noChangeAspect="1"/>
          </p:cNvPicPr>
          <p:nvPr/>
        </p:nvPicPr>
        <p:blipFill>
          <a:blip r:embed="rId3"/>
          <a:stretch>
            <a:fillRect/>
          </a:stretch>
        </p:blipFill>
        <p:spPr>
          <a:xfrm>
            <a:off x="-1" y="621439"/>
            <a:ext cx="12230691" cy="1524601"/>
          </a:xfrm>
          <a:prstGeom prst="rect">
            <a:avLst/>
          </a:prstGeom>
        </p:spPr>
      </p:pic>
    </p:spTree>
    <p:extLst>
      <p:ext uri="{BB962C8B-B14F-4D97-AF65-F5344CB8AC3E}">
        <p14:creationId xmlns:p14="http://schemas.microsoft.com/office/powerpoint/2010/main" val="3657932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35106D12-00C1-4EF6-5865-95E6433CB255}"/>
              </a:ext>
            </a:extLst>
          </p:cNvPr>
          <p:cNvGraphicFramePr>
            <a:graphicFrameLocks noGrp="1"/>
          </p:cNvGraphicFramePr>
          <p:nvPr>
            <p:extLst>
              <p:ext uri="{D42A27DB-BD31-4B8C-83A1-F6EECF244321}">
                <p14:modId xmlns:p14="http://schemas.microsoft.com/office/powerpoint/2010/main" val="1956706382"/>
              </p:ext>
            </p:extLst>
          </p:nvPr>
        </p:nvGraphicFramePr>
        <p:xfrm>
          <a:off x="0" y="0"/>
          <a:ext cx="12192000" cy="7025522"/>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544437714"/>
                    </a:ext>
                  </a:extLst>
                </a:gridCol>
                <a:gridCol w="6096000">
                  <a:extLst>
                    <a:ext uri="{9D8B030D-6E8A-4147-A177-3AD203B41FA5}">
                      <a16:colId xmlns:a16="http://schemas.microsoft.com/office/drawing/2014/main" val="3897860280"/>
                    </a:ext>
                  </a:extLst>
                </a:gridCol>
              </a:tblGrid>
              <a:tr h="552908">
                <a:tc>
                  <a:txBody>
                    <a:bodyPr/>
                    <a:lstStyle/>
                    <a:p>
                      <a:pPr algn="ctr"/>
                      <a:r>
                        <a:rPr lang="en-US">
                          <a:latin typeface="Times New Roman" panose="02020603050405020304" pitchFamily="18" charset="0"/>
                          <a:cs typeface="Times New Roman" panose="02020603050405020304" pitchFamily="18" charset="0"/>
                        </a:rPr>
                        <a:t>TT27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atin typeface="Times New Roman" panose="02020603050405020304" pitchFamily="18" charset="0"/>
                          <a:cs typeface="Times New Roman" panose="02020603050405020304" pitchFamily="18" charset="0"/>
                        </a:rPr>
                        <a:t>TT22/30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2339854"/>
                  </a:ext>
                </a:extLst>
              </a:tr>
              <a:tr h="1418646">
                <a:tc>
                  <a:txBody>
                    <a:bodyPr/>
                    <a:lstStyle/>
                    <a:p>
                      <a:pPr algn="ctr"/>
                      <a:r>
                        <a:rPr lang="en-US" sz="2800">
                          <a:latin typeface="Times New Roman" panose="02020603050405020304" pitchFamily="18" charset="0"/>
                          <a:cs typeface="Times New Roman" panose="02020603050405020304" pitchFamily="18" charset="0"/>
                        </a:rPr>
                        <a:t>HIỆU LỰC THI HÀNH: 20/10/2020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a:latin typeface="Times New Roman" panose="02020603050405020304" pitchFamily="18" charset="0"/>
                          <a:cs typeface="Times New Roman" panose="02020603050405020304" pitchFamily="18" charset="0"/>
                        </a:rPr>
                        <a:t>HIỆU LỰC THI HÀNH: 06/11/2016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7343285"/>
                  </a:ext>
                </a:extLst>
              </a:tr>
              <a:tr h="598984">
                <a:tc gridSpan="2">
                  <a:txBody>
                    <a:bodyPr/>
                    <a:lstStyle/>
                    <a:p>
                      <a:pPr marL="342900" indent="-342900" algn="ctr">
                        <a:buAutoNum type="arabicPeriod"/>
                      </a:pPr>
                      <a:r>
                        <a:rPr lang="en-US" sz="3200">
                          <a:latin typeface="Times New Roman" panose="02020603050405020304" pitchFamily="18" charset="0"/>
                          <a:cs typeface="Times New Roman" panose="02020603050405020304" pitchFamily="18" charset="0"/>
                        </a:rPr>
                        <a:t>Lộ trình thực hiện.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49847339"/>
                  </a:ext>
                </a:extLst>
              </a:tr>
              <a:tr h="2301359">
                <a:tc>
                  <a:txBody>
                    <a:bodyPr/>
                    <a:lstStyle/>
                    <a:p>
                      <a:r>
                        <a:rPr lang="vi-VN" sz="2600" kern="1200">
                          <a:solidFill>
                            <a:schemeClr val="dk1"/>
                          </a:solidFill>
                          <a:effectLst/>
                          <a:latin typeface="Times New Roman" panose="02020603050405020304" pitchFamily="18" charset="0"/>
                          <a:ea typeface="+mn-ea"/>
                          <a:cs typeface="Times New Roman" panose="02020603050405020304" pitchFamily="18" charset="0"/>
                        </a:rPr>
                        <a:t>- Từ năm học 2020-2021 đối với lớp 1</a:t>
                      </a:r>
                      <a:endParaRPr lang="en-US" sz="2600" kern="1200">
                        <a:solidFill>
                          <a:schemeClr val="dk1"/>
                        </a:solidFill>
                        <a:effectLst/>
                        <a:latin typeface="Times New Roman" panose="02020603050405020304" pitchFamily="18" charset="0"/>
                        <a:ea typeface="+mn-ea"/>
                        <a:cs typeface="Times New Roman" panose="02020603050405020304" pitchFamily="18" charset="0"/>
                      </a:endParaRPr>
                    </a:p>
                    <a:p>
                      <a:r>
                        <a:rPr lang="vi-VN" sz="2600" kern="1200">
                          <a:solidFill>
                            <a:schemeClr val="dk1"/>
                          </a:solidFill>
                          <a:effectLst/>
                          <a:latin typeface="Times New Roman" panose="02020603050405020304" pitchFamily="18" charset="0"/>
                          <a:ea typeface="+mn-ea"/>
                          <a:cs typeface="Times New Roman" panose="02020603050405020304" pitchFamily="18" charset="0"/>
                        </a:rPr>
                        <a:t>- Từ năm học 2021-2022 đối với lớp </a:t>
                      </a:r>
                      <a:r>
                        <a:rPr lang="en-US" sz="2600" kern="1200">
                          <a:solidFill>
                            <a:schemeClr val="dk1"/>
                          </a:solidFill>
                          <a:effectLst/>
                          <a:latin typeface="Times New Roman" panose="02020603050405020304" pitchFamily="18" charset="0"/>
                          <a:ea typeface="+mn-ea"/>
                          <a:cs typeface="Times New Roman" panose="02020603050405020304" pitchFamily="18" charset="0"/>
                        </a:rPr>
                        <a:t>1,2</a:t>
                      </a:r>
                    </a:p>
                    <a:p>
                      <a:r>
                        <a:rPr lang="vi-VN" sz="2600" kern="1200">
                          <a:solidFill>
                            <a:schemeClr val="dk1"/>
                          </a:solidFill>
                          <a:effectLst/>
                          <a:latin typeface="Times New Roman" panose="02020603050405020304" pitchFamily="18" charset="0"/>
                          <a:ea typeface="+mn-ea"/>
                          <a:cs typeface="Times New Roman" panose="02020603050405020304" pitchFamily="18" charset="0"/>
                        </a:rPr>
                        <a:t>- Từ năm học 2022-2023 đối với lớp </a:t>
                      </a:r>
                      <a:r>
                        <a:rPr lang="en-US" sz="2600" kern="1200">
                          <a:solidFill>
                            <a:schemeClr val="dk1"/>
                          </a:solidFill>
                          <a:effectLst/>
                          <a:latin typeface="Times New Roman" panose="02020603050405020304" pitchFamily="18" charset="0"/>
                          <a:ea typeface="+mn-ea"/>
                          <a:cs typeface="Times New Roman" panose="02020603050405020304" pitchFamily="18" charset="0"/>
                        </a:rPr>
                        <a:t>1,2,3</a:t>
                      </a:r>
                    </a:p>
                    <a:p>
                      <a:r>
                        <a:rPr lang="vi-VN" sz="2600" kern="1200">
                          <a:solidFill>
                            <a:schemeClr val="dk1"/>
                          </a:solidFill>
                          <a:effectLst/>
                          <a:latin typeface="Times New Roman" panose="02020603050405020304" pitchFamily="18" charset="0"/>
                          <a:ea typeface="+mn-ea"/>
                          <a:cs typeface="Times New Roman" panose="02020603050405020304" pitchFamily="18" charset="0"/>
                        </a:rPr>
                        <a:t>- Từ năm học 2023-2024 đối với lớp </a:t>
                      </a:r>
                      <a:r>
                        <a:rPr lang="en-US" sz="2600" kern="1200">
                          <a:solidFill>
                            <a:schemeClr val="dk1"/>
                          </a:solidFill>
                          <a:effectLst/>
                          <a:latin typeface="Times New Roman" panose="02020603050405020304" pitchFamily="18" charset="0"/>
                          <a:ea typeface="+mn-ea"/>
                          <a:cs typeface="Times New Roman" panose="02020603050405020304" pitchFamily="18" charset="0"/>
                        </a:rPr>
                        <a:t>1,2,3,4,</a:t>
                      </a:r>
                    </a:p>
                    <a:p>
                      <a:r>
                        <a:rPr lang="vi-VN" sz="2600" kern="1200">
                          <a:solidFill>
                            <a:srgbClr val="FF0000"/>
                          </a:solidFill>
                          <a:effectLst/>
                          <a:latin typeface="Times New Roman" panose="02020603050405020304" pitchFamily="18" charset="0"/>
                          <a:ea typeface="+mn-ea"/>
                          <a:cs typeface="Times New Roman" panose="02020603050405020304" pitchFamily="18" charset="0"/>
                        </a:rPr>
                        <a:t>- Từ năm học 2024-2025 đối với lớp </a:t>
                      </a:r>
                      <a:r>
                        <a:rPr lang="en-US" sz="2600" kern="1200">
                          <a:solidFill>
                            <a:srgbClr val="FF0000"/>
                          </a:solidFill>
                          <a:effectLst/>
                          <a:latin typeface="Times New Roman" panose="02020603050405020304" pitchFamily="18" charset="0"/>
                          <a:ea typeface="+mn-ea"/>
                          <a:cs typeface="Times New Roman" panose="02020603050405020304" pitchFamily="18" charset="0"/>
                        </a:rPr>
                        <a:t>1,2,3,4,</a:t>
                      </a:r>
                      <a:r>
                        <a:rPr lang="vi-VN" sz="2600" kern="1200">
                          <a:solidFill>
                            <a:srgbClr val="FF0000"/>
                          </a:solidFill>
                          <a:effectLst/>
                          <a:latin typeface="Times New Roman" panose="02020603050405020304" pitchFamily="18" charset="0"/>
                          <a:ea typeface="+mn-ea"/>
                          <a:cs typeface="Times New Roman" panose="02020603050405020304" pitchFamily="18" charset="0"/>
                        </a:rPr>
                        <a:t>5</a:t>
                      </a:r>
                      <a:endParaRPr lang="en-US" sz="2600" kern="1200">
                        <a:solidFill>
                          <a:srgbClr val="FF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vi-VN" sz="2600" kern="1200">
                          <a:solidFill>
                            <a:schemeClr val="dk1"/>
                          </a:solidFill>
                          <a:effectLst/>
                          <a:latin typeface="Times New Roman" panose="02020603050405020304" pitchFamily="18" charset="0"/>
                          <a:ea typeface="+mn-ea"/>
                          <a:cs typeface="Times New Roman" panose="02020603050405020304" pitchFamily="18" charset="0"/>
                        </a:rPr>
                        <a:t>- Từ năm học 2020-2021 đối với lớp </a:t>
                      </a:r>
                      <a:r>
                        <a:rPr lang="en-US" sz="2600" kern="1200">
                          <a:solidFill>
                            <a:schemeClr val="dk1"/>
                          </a:solidFill>
                          <a:effectLst/>
                          <a:latin typeface="Times New Roman" panose="02020603050405020304" pitchFamily="18" charset="0"/>
                          <a:ea typeface="+mn-ea"/>
                          <a:cs typeface="Times New Roman" panose="02020603050405020304" pitchFamily="18" charset="0"/>
                        </a:rPr>
                        <a:t>2,3,4,5</a:t>
                      </a:r>
                    </a:p>
                    <a:p>
                      <a:r>
                        <a:rPr lang="vi-VN" sz="2600" kern="1200">
                          <a:solidFill>
                            <a:schemeClr val="dk1"/>
                          </a:solidFill>
                          <a:effectLst/>
                          <a:latin typeface="Times New Roman" panose="02020603050405020304" pitchFamily="18" charset="0"/>
                          <a:ea typeface="+mn-ea"/>
                          <a:cs typeface="Times New Roman" panose="02020603050405020304" pitchFamily="18" charset="0"/>
                        </a:rPr>
                        <a:t>- Từ năm học 2021-2022 đối với lớp </a:t>
                      </a:r>
                      <a:r>
                        <a:rPr lang="en-US" sz="2600" kern="1200">
                          <a:solidFill>
                            <a:schemeClr val="dk1"/>
                          </a:solidFill>
                          <a:effectLst/>
                          <a:latin typeface="Times New Roman" panose="02020603050405020304" pitchFamily="18" charset="0"/>
                          <a:ea typeface="+mn-ea"/>
                          <a:cs typeface="Times New Roman" panose="02020603050405020304" pitchFamily="18" charset="0"/>
                        </a:rPr>
                        <a:t>3,4,5</a:t>
                      </a:r>
                    </a:p>
                    <a:p>
                      <a:r>
                        <a:rPr lang="vi-VN" sz="2600" kern="1200">
                          <a:solidFill>
                            <a:schemeClr val="dk1"/>
                          </a:solidFill>
                          <a:effectLst/>
                          <a:latin typeface="Times New Roman" panose="02020603050405020304" pitchFamily="18" charset="0"/>
                          <a:ea typeface="+mn-ea"/>
                          <a:cs typeface="Times New Roman" panose="02020603050405020304" pitchFamily="18" charset="0"/>
                        </a:rPr>
                        <a:t>- Từ năm học 2022-2023 đối với lớp </a:t>
                      </a:r>
                      <a:r>
                        <a:rPr lang="en-US" sz="2600" kern="1200">
                          <a:solidFill>
                            <a:schemeClr val="dk1"/>
                          </a:solidFill>
                          <a:effectLst/>
                          <a:latin typeface="Times New Roman" panose="02020603050405020304" pitchFamily="18" charset="0"/>
                          <a:ea typeface="+mn-ea"/>
                          <a:cs typeface="Times New Roman" panose="02020603050405020304" pitchFamily="18" charset="0"/>
                        </a:rPr>
                        <a:t>4,5</a:t>
                      </a:r>
                    </a:p>
                    <a:p>
                      <a:r>
                        <a:rPr lang="vi-VN" sz="2600" kern="1200">
                          <a:solidFill>
                            <a:schemeClr val="dk1"/>
                          </a:solidFill>
                          <a:effectLst/>
                          <a:latin typeface="Times New Roman" panose="02020603050405020304" pitchFamily="18" charset="0"/>
                          <a:ea typeface="+mn-ea"/>
                          <a:cs typeface="Times New Roman" panose="02020603050405020304" pitchFamily="18" charset="0"/>
                        </a:rPr>
                        <a:t>- Từ năm học 2023-2024 đối với lớp</a:t>
                      </a:r>
                      <a:r>
                        <a:rPr lang="en-US" sz="2600" kern="1200">
                          <a:solidFill>
                            <a:schemeClr val="dk1"/>
                          </a:solidFill>
                          <a:effectLst/>
                          <a:latin typeface="Times New Roman" panose="02020603050405020304" pitchFamily="18" charset="0"/>
                          <a:ea typeface="+mn-ea"/>
                          <a:cs typeface="Times New Roman" panose="02020603050405020304" pitchFamily="18" charset="0"/>
                        </a:rPr>
                        <a:t> 5</a:t>
                      </a:r>
                    </a:p>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3198339"/>
                  </a:ext>
                </a:extLst>
              </a:tr>
              <a:tr h="1986104">
                <a:tc gridSpan="2">
                  <a:txBody>
                    <a:bodyPr/>
                    <a:lstStyle/>
                    <a:p>
                      <a:r>
                        <a:rPr lang="en-US" sz="4000" b="1">
                          <a:solidFill>
                            <a:schemeClr val="accent5">
                              <a:lumMod val="50000"/>
                            </a:schemeClr>
                          </a:solidFill>
                          <a:latin typeface="Times New Roman" panose="02020603050405020304" pitchFamily="18" charset="0"/>
                          <a:cs typeface="Times New Roman" panose="02020603050405020304" pitchFamily="18" charset="0"/>
                        </a:rPr>
                        <a:t>Như vậy, từ năm học 2024-2025 trở đi, bãi bỏ, thay thế hoàn toàn TT22 và TT30. Đánh giá học sinh tiểu học sẽ chỉ thực hiện theo TT27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0089467"/>
                  </a:ext>
                </a:extLst>
              </a:tr>
            </a:tbl>
          </a:graphicData>
        </a:graphic>
      </p:graphicFrame>
    </p:spTree>
    <p:extLst>
      <p:ext uri="{BB962C8B-B14F-4D97-AF65-F5344CB8AC3E}">
        <p14:creationId xmlns:p14="http://schemas.microsoft.com/office/powerpoint/2010/main" val="2118496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35106D12-00C1-4EF6-5865-95E6433CB255}"/>
              </a:ext>
            </a:extLst>
          </p:cNvPr>
          <p:cNvGraphicFramePr>
            <a:graphicFrameLocks noGrp="1"/>
          </p:cNvGraphicFramePr>
          <p:nvPr>
            <p:extLst>
              <p:ext uri="{D42A27DB-BD31-4B8C-83A1-F6EECF244321}">
                <p14:modId xmlns:p14="http://schemas.microsoft.com/office/powerpoint/2010/main" val="1619290668"/>
              </p:ext>
            </p:extLst>
          </p:nvPr>
        </p:nvGraphicFramePr>
        <p:xfrm>
          <a:off x="0" y="0"/>
          <a:ext cx="12192000" cy="6857999"/>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544437714"/>
                    </a:ext>
                  </a:extLst>
                </a:gridCol>
                <a:gridCol w="6096000">
                  <a:extLst>
                    <a:ext uri="{9D8B030D-6E8A-4147-A177-3AD203B41FA5}">
                      <a16:colId xmlns:a16="http://schemas.microsoft.com/office/drawing/2014/main" val="3897860280"/>
                    </a:ext>
                  </a:extLst>
                </a:gridCol>
              </a:tblGrid>
              <a:tr h="371559">
                <a:tc>
                  <a:txBody>
                    <a:bodyPr/>
                    <a:lstStyle/>
                    <a:p>
                      <a:pPr algn="ctr"/>
                      <a:r>
                        <a:rPr lang="en-US">
                          <a:latin typeface="Times New Roman" panose="02020603050405020304" pitchFamily="18" charset="0"/>
                          <a:cs typeface="Times New Roman" panose="02020603050405020304" pitchFamily="18" charset="0"/>
                        </a:rPr>
                        <a:t>TT27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atin typeface="Times New Roman" panose="02020603050405020304" pitchFamily="18" charset="0"/>
                          <a:cs typeface="Times New Roman" panose="02020603050405020304" pitchFamily="18" charset="0"/>
                        </a:rPr>
                        <a:t>TT22/30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2339854"/>
                  </a:ext>
                </a:extLst>
              </a:tr>
              <a:tr h="526375">
                <a:tc gridSpan="2">
                  <a:txBody>
                    <a:bodyPr/>
                    <a:lstStyle/>
                    <a:p>
                      <a:pPr marL="0" indent="0" algn="ctr">
                        <a:buNone/>
                      </a:pPr>
                      <a:r>
                        <a:rPr lang="en-US" sz="2800">
                          <a:latin typeface="Times New Roman" panose="02020603050405020304" pitchFamily="18" charset="0"/>
                          <a:cs typeface="Times New Roman" panose="02020603050405020304" pitchFamily="18" charset="0"/>
                        </a:rPr>
                        <a:t>2. Đánh giá học sinh.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49847339"/>
                  </a:ext>
                </a:extLst>
              </a:tr>
              <a:tr h="836008">
                <a:tc>
                  <a:txBody>
                    <a:bodyPr/>
                    <a:lstStyle/>
                    <a:p>
                      <a:pPr marL="457200" indent="-457200">
                        <a:buFontTx/>
                        <a:buChar char="-"/>
                      </a:pPr>
                      <a:r>
                        <a:rPr lang="en-US" sz="2400" kern="1200">
                          <a:solidFill>
                            <a:schemeClr val="dk1"/>
                          </a:solidFill>
                          <a:effectLst/>
                          <a:latin typeface="Times New Roman" panose="02020603050405020304" pitchFamily="18" charset="0"/>
                          <a:ea typeface="+mn-ea"/>
                          <a:cs typeface="Times New Roman" panose="02020603050405020304" pitchFamily="18" charset="0"/>
                        </a:rPr>
                        <a:t>Đánh giá thường xuyên</a:t>
                      </a:r>
                    </a:p>
                    <a:p>
                      <a:pPr marL="457200" indent="-457200">
                        <a:buFontTx/>
                        <a:buChar char="-"/>
                      </a:pPr>
                      <a:r>
                        <a:rPr lang="en-US" sz="2400" kern="1200">
                          <a:solidFill>
                            <a:schemeClr val="dk1"/>
                          </a:solidFill>
                          <a:effectLst/>
                          <a:latin typeface="Times New Roman" panose="02020603050405020304" pitchFamily="18" charset="0"/>
                          <a:ea typeface="+mn-ea"/>
                          <a:cs typeface="Times New Roman" panose="02020603050405020304" pitchFamily="18" charset="0"/>
                        </a:rPr>
                        <a:t>Đánh giá định kỳ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457200" indent="-457200">
                        <a:buFontTx/>
                        <a:buChar char="-"/>
                      </a:pPr>
                      <a:r>
                        <a:rPr lang="en-US" sz="2400" kern="1200">
                          <a:solidFill>
                            <a:schemeClr val="dk1"/>
                          </a:solidFill>
                          <a:effectLst/>
                          <a:latin typeface="Times New Roman" panose="02020603050405020304" pitchFamily="18" charset="0"/>
                          <a:ea typeface="+mn-ea"/>
                          <a:cs typeface="Times New Roman" panose="02020603050405020304" pitchFamily="18" charset="0"/>
                        </a:rPr>
                        <a:t>Đánh giá thường xuyên</a:t>
                      </a:r>
                    </a:p>
                    <a:p>
                      <a:pPr marL="457200" indent="-457200">
                        <a:buFontTx/>
                        <a:buChar char="-"/>
                      </a:pPr>
                      <a:r>
                        <a:rPr lang="en-US" sz="2400" kern="1200">
                          <a:solidFill>
                            <a:schemeClr val="dk1"/>
                          </a:solidFill>
                          <a:effectLst/>
                          <a:latin typeface="Times New Roman" panose="02020603050405020304" pitchFamily="18" charset="0"/>
                          <a:ea typeface="+mn-ea"/>
                          <a:cs typeface="Times New Roman" panose="02020603050405020304" pitchFamily="18" charset="0"/>
                        </a:rPr>
                        <a:t>Đánh giá định kỳ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2307209"/>
                  </a:ext>
                </a:extLst>
              </a:tr>
              <a:tr h="526375">
                <a:tc gridSpan="2">
                  <a:txBody>
                    <a:bodyPr/>
                    <a:lstStyle/>
                    <a:p>
                      <a:pPr algn="ctr"/>
                      <a:r>
                        <a:rPr lang="en-US" sz="2800" kern="1200">
                          <a:solidFill>
                            <a:schemeClr val="dk1"/>
                          </a:solidFill>
                          <a:effectLst/>
                          <a:latin typeface="Times New Roman" panose="02020603050405020304" pitchFamily="18" charset="0"/>
                          <a:ea typeface="+mn-ea"/>
                          <a:cs typeface="Times New Roman" panose="02020603050405020304" pitchFamily="18" charset="0"/>
                        </a:rPr>
                        <a:t>3. Đánh giá định kì về năng lực, phẩm chất.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2070653"/>
                  </a:ext>
                </a:extLst>
              </a:tr>
              <a:tr h="4025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Phẩm chất: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Phẩm chất: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977897901"/>
                  </a:ext>
                </a:extLst>
              </a:tr>
              <a:tr h="1672015">
                <a:tc>
                  <a:txBody>
                    <a:bodyPr/>
                    <a:lstStyle/>
                    <a:p>
                      <a:r>
                        <a:rPr kumimoji="0" lang="en-US" sz="3200" b="1" i="0" u="none" strike="noStrike" kern="1200" cap="none" spc="0" normalizeH="0" baseline="0" noProof="0">
                          <a:ln>
                            <a:noFill/>
                          </a:ln>
                          <a:solidFill>
                            <a:srgbClr val="C00000"/>
                          </a:solidFill>
                          <a:effectLst/>
                          <a:uLnTx/>
                          <a:uFillTx/>
                          <a:latin typeface="Times New Roman" panose="02020603050405020304" pitchFamily="18" charset="0"/>
                          <a:ea typeface="+mn-ea"/>
                          <a:cs typeface="Times New Roman" panose="02020603050405020304" pitchFamily="18" charset="0"/>
                        </a:rPr>
                        <a:t>Có 5 PC :</a:t>
                      </a:r>
                      <a:r>
                        <a:rPr lang="en-US" sz="3200" kern="1200">
                          <a:solidFill>
                            <a:srgbClr val="C00000"/>
                          </a:solidFill>
                          <a:effectLst/>
                          <a:latin typeface="Times New Roman" panose="02020603050405020304" pitchFamily="18" charset="0"/>
                          <a:ea typeface="+mn-ea"/>
                          <a:cs typeface="Times New Roman" panose="02020603050405020304" pitchFamily="18" charset="0"/>
                        </a:rPr>
                        <a:t>Yêu nước, nhân ái, chăm chỉ, trung thực, trách nhiệm.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Có 4 PC: </a:t>
                      </a:r>
                      <a:r>
                        <a:rPr lang="en-US" sz="2800" kern="1200">
                          <a:solidFill>
                            <a:schemeClr val="dk1"/>
                          </a:solidFill>
                          <a:effectLst/>
                          <a:latin typeface="Times New Roman" panose="02020603050405020304" pitchFamily="18" charset="0"/>
                          <a:ea typeface="+mn-ea"/>
                          <a:cs typeface="Times New Roman" panose="02020603050405020304" pitchFamily="18" charset="0"/>
                        </a:rPr>
                        <a:t>Chăm học – chăm làm, Tự tin – trách nhiệm, Trung thực - kỷ luật, Đoàn kết – yêu thương.</a:t>
                      </a:r>
                    </a:p>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3198339"/>
                  </a:ext>
                </a:extLst>
              </a:tr>
              <a:tr h="402522">
                <a:tc>
                  <a:txBody>
                    <a:bodyPr/>
                    <a:lstStyle/>
                    <a:p>
                      <a:pPr algn="ctr"/>
                      <a:r>
                        <a:rPr lang="en-US" sz="2000" b="1">
                          <a:solidFill>
                            <a:schemeClr val="tx1"/>
                          </a:solidFill>
                          <a:latin typeface="Times New Roman" panose="02020603050405020304" pitchFamily="18" charset="0"/>
                          <a:cs typeface="Times New Roman" panose="02020603050405020304" pitchFamily="18" charset="0"/>
                        </a:rPr>
                        <a:t>Năng lực: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a:solidFill>
                            <a:schemeClr val="tx1"/>
                          </a:solidFill>
                          <a:latin typeface="Times New Roman" panose="02020603050405020304" pitchFamily="18" charset="0"/>
                          <a:cs typeface="Times New Roman" panose="02020603050405020304" pitchFamily="18" charset="0"/>
                        </a:rPr>
                        <a:t>Năng lực: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4060089467"/>
                  </a:ext>
                </a:extLst>
              </a:tr>
              <a:tr h="2120623">
                <a:tc>
                  <a:txBody>
                    <a:bodyPr/>
                    <a:lstStyle/>
                    <a:p>
                      <a:r>
                        <a:rPr lang="en-US" sz="2550" b="1">
                          <a:solidFill>
                            <a:srgbClr val="C00000"/>
                          </a:solidFill>
                          <a:latin typeface="Times New Roman" panose="02020603050405020304" pitchFamily="18" charset="0"/>
                          <a:cs typeface="Times New Roman" panose="02020603050405020304" pitchFamily="18" charset="0"/>
                        </a:rPr>
                        <a:t>- 3 NL chung: Tự chủ và tự học; giao tiếp và hợp tác;  Giải quyết vấn đề và sáng tạo.</a:t>
                      </a:r>
                    </a:p>
                    <a:p>
                      <a:r>
                        <a:rPr lang="en-US" sz="2550" b="1">
                          <a:solidFill>
                            <a:srgbClr val="C00000"/>
                          </a:solidFill>
                          <a:latin typeface="Times New Roman" panose="02020603050405020304" pitchFamily="18" charset="0"/>
                          <a:cs typeface="Times New Roman" panose="02020603050405020304" pitchFamily="18" charset="0"/>
                        </a:rPr>
                        <a:t>- 7 NL đặc thù: ngôn ngữ, tính toán, khoa học, công nghệ, tin học, thẩm mỹ, thể chất.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1">
                          <a:solidFill>
                            <a:schemeClr val="accent5">
                              <a:lumMod val="50000"/>
                            </a:schemeClr>
                          </a:solidFill>
                          <a:latin typeface="Times New Roman" panose="02020603050405020304" pitchFamily="18" charset="0"/>
                          <a:cs typeface="Times New Roman" panose="02020603050405020304" pitchFamily="18" charset="0"/>
                        </a:rPr>
                        <a:t>Có 3 NL: </a:t>
                      </a:r>
                    </a:p>
                    <a:p>
                      <a:pPr marL="342900" indent="-342900">
                        <a:buFontTx/>
                        <a:buChar char="-"/>
                      </a:pPr>
                      <a:r>
                        <a:rPr lang="en-US" sz="2800" b="1">
                          <a:solidFill>
                            <a:schemeClr val="accent5">
                              <a:lumMod val="50000"/>
                            </a:schemeClr>
                          </a:solidFill>
                          <a:latin typeface="Times New Roman" panose="02020603050405020304" pitchFamily="18" charset="0"/>
                          <a:cs typeface="Times New Roman" panose="02020603050405020304" pitchFamily="18" charset="0"/>
                        </a:rPr>
                        <a:t>Tự phục vụ - Tự quản</a:t>
                      </a:r>
                    </a:p>
                    <a:p>
                      <a:pPr marL="342900" indent="-342900">
                        <a:buFontTx/>
                        <a:buChar char="-"/>
                      </a:pPr>
                      <a:r>
                        <a:rPr lang="en-US" sz="2800" b="1">
                          <a:solidFill>
                            <a:schemeClr val="accent5">
                              <a:lumMod val="50000"/>
                            </a:schemeClr>
                          </a:solidFill>
                          <a:latin typeface="Times New Roman" panose="02020603050405020304" pitchFamily="18" charset="0"/>
                          <a:cs typeface="Times New Roman" panose="02020603050405020304" pitchFamily="18" charset="0"/>
                        </a:rPr>
                        <a:t>Hợp tác</a:t>
                      </a:r>
                    </a:p>
                    <a:p>
                      <a:pPr marL="342900" indent="-342900">
                        <a:buFontTx/>
                        <a:buChar char="-"/>
                      </a:pPr>
                      <a:r>
                        <a:rPr lang="en-US" sz="2800" b="1">
                          <a:solidFill>
                            <a:schemeClr val="accent5">
                              <a:lumMod val="50000"/>
                            </a:schemeClr>
                          </a:solidFill>
                          <a:latin typeface="Times New Roman" panose="02020603050405020304" pitchFamily="18" charset="0"/>
                          <a:cs typeface="Times New Roman" panose="02020603050405020304" pitchFamily="18" charset="0"/>
                        </a:rPr>
                        <a:t>Tự học và giải quyết vấn đề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3896089"/>
                  </a:ext>
                </a:extLst>
              </a:tr>
            </a:tbl>
          </a:graphicData>
        </a:graphic>
      </p:graphicFrame>
    </p:spTree>
    <p:extLst>
      <p:ext uri="{BB962C8B-B14F-4D97-AF65-F5344CB8AC3E}">
        <p14:creationId xmlns:p14="http://schemas.microsoft.com/office/powerpoint/2010/main" val="4107450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35106D12-00C1-4EF6-5865-95E6433CB255}"/>
              </a:ext>
            </a:extLst>
          </p:cNvPr>
          <p:cNvGraphicFramePr>
            <a:graphicFrameLocks noGrp="1"/>
          </p:cNvGraphicFramePr>
          <p:nvPr>
            <p:extLst>
              <p:ext uri="{D42A27DB-BD31-4B8C-83A1-F6EECF244321}">
                <p14:modId xmlns:p14="http://schemas.microsoft.com/office/powerpoint/2010/main" val="4044342722"/>
              </p:ext>
            </p:extLst>
          </p:nvPr>
        </p:nvGraphicFramePr>
        <p:xfrm>
          <a:off x="0" y="0"/>
          <a:ext cx="12192000" cy="685800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544437714"/>
                    </a:ext>
                  </a:extLst>
                </a:gridCol>
                <a:gridCol w="6096000">
                  <a:extLst>
                    <a:ext uri="{9D8B030D-6E8A-4147-A177-3AD203B41FA5}">
                      <a16:colId xmlns:a16="http://schemas.microsoft.com/office/drawing/2014/main" val="3897860280"/>
                    </a:ext>
                  </a:extLst>
                </a:gridCol>
              </a:tblGrid>
              <a:tr h="472578">
                <a:tc>
                  <a:txBody>
                    <a:bodyPr/>
                    <a:lstStyle/>
                    <a:p>
                      <a:pPr algn="ctr"/>
                      <a:r>
                        <a:rPr lang="en-US">
                          <a:latin typeface="Times New Roman" panose="02020603050405020304" pitchFamily="18" charset="0"/>
                          <a:cs typeface="Times New Roman" panose="02020603050405020304" pitchFamily="18" charset="0"/>
                        </a:rPr>
                        <a:t>TT27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atin typeface="Times New Roman" panose="02020603050405020304" pitchFamily="18" charset="0"/>
                          <a:cs typeface="Times New Roman" panose="02020603050405020304" pitchFamily="18" charset="0"/>
                        </a:rPr>
                        <a:t>TT22/30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2339854"/>
                  </a:ext>
                </a:extLst>
              </a:tr>
              <a:tr h="591548">
                <a:tc gridSpan="2">
                  <a:txBody>
                    <a:bodyPr/>
                    <a:lstStyle/>
                    <a:p>
                      <a:pPr marL="0" indent="0" algn="ctr">
                        <a:buNone/>
                      </a:pPr>
                      <a:r>
                        <a:rPr lang="en-US" sz="3200">
                          <a:latin typeface="Times New Roman" panose="02020603050405020304" pitchFamily="18" charset="0"/>
                          <a:cs typeface="Times New Roman" panose="02020603050405020304" pitchFamily="18" charset="0"/>
                        </a:rPr>
                        <a:t>3. Đánh giá định kì về năng lực, phẩm chất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49847339"/>
                  </a:ext>
                </a:extLst>
              </a:tr>
              <a:tr h="2054852">
                <a:tc>
                  <a:txBody>
                    <a:bodyPr/>
                    <a:lstStyle/>
                    <a:p>
                      <a:pPr rtl="0">
                        <a:lnSpc>
                          <a:spcPct val="100000"/>
                        </a:lnSpc>
                      </a:pPr>
                      <a:r>
                        <a:rPr lang="vi-VN" sz="2000" b="0" i="0" kern="1200">
                          <a:solidFill>
                            <a:schemeClr val="dk1"/>
                          </a:solidFill>
                          <a:effectLst/>
                          <a:latin typeface="Times New Roman" panose="02020603050405020304" pitchFamily="18" charset="0"/>
                          <a:ea typeface="+mn-ea"/>
                          <a:cs typeface="Times New Roman" panose="02020603050405020304" pitchFamily="18" charset="0"/>
                        </a:rPr>
                        <a:t>Vào giữa học kỳ I, cuối học kỳ I, giữa học kỳ II và cuối năm học, </a:t>
                      </a:r>
                      <a:r>
                        <a:rPr lang="vi-VN" sz="2000" b="0" i="0" kern="1200">
                          <a:solidFill>
                            <a:srgbClr val="C00000"/>
                          </a:solidFill>
                          <a:effectLst/>
                          <a:latin typeface="Times New Roman" panose="02020603050405020304" pitchFamily="18" charset="0"/>
                          <a:ea typeface="+mn-ea"/>
                          <a:cs typeface="Times New Roman" panose="02020603050405020304" pitchFamily="18" charset="0"/>
                        </a:rPr>
                        <a:t>giáo viên chủ nhiệm phối hợp với các giáo viên dạy cùng lớp</a:t>
                      </a:r>
                      <a:r>
                        <a:rPr lang="vi-VN" sz="2000" b="0" i="0" kern="1200">
                          <a:solidFill>
                            <a:schemeClr val="dk1"/>
                          </a:solidFill>
                          <a:effectLst/>
                          <a:latin typeface="Times New Roman" panose="02020603050405020304" pitchFamily="18" charset="0"/>
                          <a:ea typeface="+mn-ea"/>
                          <a:cs typeface="Times New Roman" panose="02020603050405020304" pitchFamily="18" charset="0"/>
                        </a:rPr>
                        <a:t>, thông qua các nhận xét, các biểu hiện trong quá trình đánh giá thường xuyên về sự hình thành và phát triển từng phẩm chất chủ yếu, năng lực cốt lõi của mỗi học sinh, đánh giá theo các mức sau:</a:t>
                      </a:r>
                      <a:endParaRPr lang="vi-VN" sz="2400" b="0">
                        <a:effectLst/>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rtl="0"/>
                      <a:r>
                        <a:rPr lang="vi-VN" sz="2000" b="0" i="0" kern="1200">
                          <a:solidFill>
                            <a:schemeClr val="dk1"/>
                          </a:solidFill>
                          <a:effectLst/>
                          <a:latin typeface="Times New Roman" panose="02020603050405020304" pitchFamily="18" charset="0"/>
                          <a:ea typeface="+mn-ea"/>
                          <a:cs typeface="Times New Roman" panose="02020603050405020304" pitchFamily="18" charset="0"/>
                        </a:rPr>
                        <a:t>Vào giữa học kì I, cuối học kì I, giữa học kì II và cuối năm học, giáo viên chủ nhiệm căn cứ vào các biểu hiện liên quan đến nhận thức, kĩ năng, thái độ trong quá trình đánh giá thường xuyên về sự hình thành và phát triển từng năng lực, phẩm chất của mỗi học sinh, tổng hợp theo các mức sau:</a:t>
                      </a:r>
                      <a:endParaRPr lang="vi-VN" sz="2800" b="0">
                        <a:effectLst/>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3198339"/>
                  </a:ext>
                </a:extLst>
              </a:tr>
              <a:tr h="956209">
                <a:tc>
                  <a:txBody>
                    <a:bodyPr/>
                    <a:lstStyle/>
                    <a:p>
                      <a:r>
                        <a:rPr lang="en-US" sz="2400" b="1" i="0" kern="1200">
                          <a:solidFill>
                            <a:schemeClr val="dk1"/>
                          </a:solidFill>
                          <a:effectLst/>
                          <a:latin typeface="Times New Roman" panose="02020603050405020304" pitchFamily="18" charset="0"/>
                          <a:ea typeface="+mn-ea"/>
                          <a:cs typeface="Times New Roman" panose="02020603050405020304" pitchFamily="18" charset="0"/>
                        </a:rPr>
                        <a:t>- </a:t>
                      </a:r>
                      <a:r>
                        <a:rPr lang="vi-VN" sz="2400" b="1" i="0" kern="1200">
                          <a:solidFill>
                            <a:schemeClr val="dk1"/>
                          </a:solidFill>
                          <a:effectLst/>
                          <a:latin typeface="Times New Roman" panose="02020603050405020304" pitchFamily="18" charset="0"/>
                          <a:ea typeface="+mn-ea"/>
                          <a:cs typeface="Times New Roman" panose="02020603050405020304" pitchFamily="18" charset="0"/>
                        </a:rPr>
                        <a:t>Tốt: </a:t>
                      </a:r>
                      <a:r>
                        <a:rPr lang="vi-VN" sz="2400" b="0" i="0" kern="1200">
                          <a:solidFill>
                            <a:schemeClr val="dk1"/>
                          </a:solidFill>
                          <a:effectLst/>
                          <a:latin typeface="Times New Roman" panose="02020603050405020304" pitchFamily="18" charset="0"/>
                          <a:ea typeface="+mn-ea"/>
                          <a:cs typeface="Times New Roman" panose="02020603050405020304" pitchFamily="18" charset="0"/>
                        </a:rPr>
                        <a:t>Đáp ứng tốt yêu cầu giáo dục, biểu hiện rõ và thường xuyên.</a:t>
                      </a:r>
                      <a:endParaRPr lang="en-US" sz="4000" kern="1200">
                        <a:solidFill>
                          <a:srgbClr val="FF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0" kern="1200">
                          <a:solidFill>
                            <a:schemeClr val="dk1"/>
                          </a:solidFill>
                          <a:effectLst/>
                          <a:latin typeface="Times New Roman" panose="02020603050405020304" pitchFamily="18" charset="0"/>
                          <a:ea typeface="+mn-ea"/>
                          <a:cs typeface="Times New Roman" panose="02020603050405020304" pitchFamily="18" charset="0"/>
                        </a:rPr>
                        <a:t>- </a:t>
                      </a:r>
                      <a:r>
                        <a:rPr lang="vi-VN" sz="2400" b="1" i="0" kern="1200">
                          <a:solidFill>
                            <a:schemeClr val="dk1"/>
                          </a:solidFill>
                          <a:effectLst/>
                          <a:latin typeface="Times New Roman" panose="02020603050405020304" pitchFamily="18" charset="0"/>
                          <a:ea typeface="+mn-ea"/>
                          <a:cs typeface="Times New Roman" panose="02020603050405020304" pitchFamily="18" charset="0"/>
                        </a:rPr>
                        <a:t>Tốt: </a:t>
                      </a:r>
                      <a:r>
                        <a:rPr lang="vi-VN" sz="2400" b="0" i="0" kern="1200">
                          <a:solidFill>
                            <a:schemeClr val="dk1"/>
                          </a:solidFill>
                          <a:effectLst/>
                          <a:latin typeface="Times New Roman" panose="02020603050405020304" pitchFamily="18" charset="0"/>
                          <a:ea typeface="+mn-ea"/>
                          <a:cs typeface="Times New Roman" panose="02020603050405020304" pitchFamily="18" charset="0"/>
                        </a:rPr>
                        <a:t>đáp ứng tốt yêu cầu giáo dục, biểu hiện rõ và thường xuyên;</a:t>
                      </a:r>
                      <a:endParaRPr lang="en-US" sz="4000" kern="1200">
                        <a:solidFill>
                          <a:srgbClr val="FF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584418"/>
                  </a:ext>
                </a:extLst>
              </a:tr>
              <a:tr h="1085265">
                <a:tc>
                  <a:txBody>
                    <a:bodyPr/>
                    <a:lstStyle/>
                    <a:p>
                      <a:r>
                        <a:rPr lang="en-US" sz="2400" b="1" i="0" kern="1200">
                          <a:solidFill>
                            <a:schemeClr val="dk1"/>
                          </a:solidFill>
                          <a:effectLst/>
                          <a:latin typeface="Times New Roman" panose="02020603050405020304" pitchFamily="18" charset="0"/>
                          <a:ea typeface="+mn-ea"/>
                          <a:cs typeface="Times New Roman" panose="02020603050405020304" pitchFamily="18" charset="0"/>
                        </a:rPr>
                        <a:t>- </a:t>
                      </a:r>
                      <a:r>
                        <a:rPr lang="vi-VN" sz="2400" b="1" i="0" kern="1200">
                          <a:solidFill>
                            <a:schemeClr val="dk1"/>
                          </a:solidFill>
                          <a:effectLst/>
                          <a:latin typeface="Times New Roman" panose="02020603050405020304" pitchFamily="18" charset="0"/>
                          <a:ea typeface="+mn-ea"/>
                          <a:cs typeface="Times New Roman" panose="02020603050405020304" pitchFamily="18" charset="0"/>
                        </a:rPr>
                        <a:t>Đạt: </a:t>
                      </a:r>
                      <a:r>
                        <a:rPr lang="vi-VN" sz="2400" b="0" i="0" kern="1200">
                          <a:solidFill>
                            <a:schemeClr val="dk1"/>
                          </a:solidFill>
                          <a:effectLst/>
                          <a:latin typeface="Times New Roman" panose="02020603050405020304" pitchFamily="18" charset="0"/>
                          <a:ea typeface="+mn-ea"/>
                          <a:cs typeface="Times New Roman" panose="02020603050405020304" pitchFamily="18" charset="0"/>
                        </a:rPr>
                        <a:t>Đáp ứng được yêu cầu giáo dục, biểu hiện nhưng chưa thường xuyên.</a:t>
                      </a:r>
                      <a:endParaRPr lang="en-US" sz="6000" b="1" u="none">
                        <a:solidFill>
                          <a:schemeClr val="accent5">
                            <a:lumMod val="50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0" kern="1200">
                          <a:solidFill>
                            <a:schemeClr val="dk1"/>
                          </a:solidFill>
                          <a:effectLst/>
                          <a:latin typeface="Times New Roman" panose="02020603050405020304" pitchFamily="18" charset="0"/>
                          <a:ea typeface="+mn-ea"/>
                          <a:cs typeface="Times New Roman" panose="02020603050405020304" pitchFamily="18" charset="0"/>
                        </a:rPr>
                        <a:t>- </a:t>
                      </a:r>
                      <a:r>
                        <a:rPr lang="vi-VN" sz="2400" b="1" i="0" kern="1200">
                          <a:solidFill>
                            <a:schemeClr val="dk1"/>
                          </a:solidFill>
                          <a:effectLst/>
                          <a:latin typeface="Times New Roman" panose="02020603050405020304" pitchFamily="18" charset="0"/>
                          <a:ea typeface="+mn-ea"/>
                          <a:cs typeface="Times New Roman" panose="02020603050405020304" pitchFamily="18" charset="0"/>
                        </a:rPr>
                        <a:t>Đạt: </a:t>
                      </a:r>
                      <a:r>
                        <a:rPr lang="vi-VN" sz="2400" b="0" i="0" kern="1200">
                          <a:solidFill>
                            <a:schemeClr val="dk1"/>
                          </a:solidFill>
                          <a:effectLst/>
                          <a:latin typeface="Times New Roman" panose="02020603050405020304" pitchFamily="18" charset="0"/>
                          <a:ea typeface="+mn-ea"/>
                          <a:cs typeface="Times New Roman" panose="02020603050405020304" pitchFamily="18" charset="0"/>
                        </a:rPr>
                        <a:t>đáp ứng được yêu cầu giáo dục, biểu hiện nhưng chưa thường xuyên;</a:t>
                      </a:r>
                      <a:endParaRPr lang="en-US" sz="6000" b="1" u="none">
                        <a:solidFill>
                          <a:schemeClr val="accent5">
                            <a:lumMod val="50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0089467"/>
                  </a:ext>
                </a:extLst>
              </a:tr>
              <a:tr h="1697548">
                <a:tc>
                  <a:txBody>
                    <a:bodyPr/>
                    <a:lstStyle/>
                    <a:p>
                      <a:r>
                        <a:rPr lang="en-US" sz="2400" b="1" i="0" kern="1200">
                          <a:solidFill>
                            <a:schemeClr val="dk1"/>
                          </a:solidFill>
                          <a:effectLst/>
                          <a:latin typeface="Times New Roman" panose="02020603050405020304" pitchFamily="18" charset="0"/>
                          <a:ea typeface="+mn-ea"/>
                          <a:cs typeface="Times New Roman" panose="02020603050405020304" pitchFamily="18" charset="0"/>
                        </a:rPr>
                        <a:t>- </a:t>
                      </a:r>
                      <a:r>
                        <a:rPr lang="vi-VN" sz="2400" b="1" i="0" kern="1200">
                          <a:solidFill>
                            <a:schemeClr val="dk1"/>
                          </a:solidFill>
                          <a:effectLst/>
                          <a:latin typeface="Times New Roman" panose="02020603050405020304" pitchFamily="18" charset="0"/>
                          <a:ea typeface="+mn-ea"/>
                          <a:cs typeface="Times New Roman" panose="02020603050405020304" pitchFamily="18" charset="0"/>
                        </a:rPr>
                        <a:t>Cần cố gắng: </a:t>
                      </a:r>
                      <a:r>
                        <a:rPr lang="vi-VN" sz="2400" b="0" i="0" kern="1200">
                          <a:solidFill>
                            <a:schemeClr val="dk1"/>
                          </a:solidFill>
                          <a:effectLst/>
                          <a:latin typeface="Times New Roman" panose="02020603050405020304" pitchFamily="18" charset="0"/>
                          <a:ea typeface="+mn-ea"/>
                          <a:cs typeface="Times New Roman" panose="02020603050405020304" pitchFamily="18" charset="0"/>
                        </a:rPr>
                        <a:t>Chưa đáp ứng được đầy đủ yêu cầu giáo dục, biểu hiện chưa rõ.</a:t>
                      </a:r>
                      <a:endParaRPr lang="en-US" sz="6000" b="1" u="none">
                        <a:solidFill>
                          <a:schemeClr val="accent5">
                            <a:lumMod val="50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0" kern="1200">
                          <a:solidFill>
                            <a:schemeClr val="dk1"/>
                          </a:solidFill>
                          <a:effectLst/>
                          <a:latin typeface="Times New Roman" panose="02020603050405020304" pitchFamily="18" charset="0"/>
                          <a:ea typeface="+mn-ea"/>
                          <a:cs typeface="Times New Roman" panose="02020603050405020304" pitchFamily="18" charset="0"/>
                        </a:rPr>
                        <a:t>- </a:t>
                      </a:r>
                      <a:r>
                        <a:rPr lang="vi-VN" sz="2400" b="1" i="0" kern="1200">
                          <a:solidFill>
                            <a:schemeClr val="dk1"/>
                          </a:solidFill>
                          <a:effectLst/>
                          <a:latin typeface="Times New Roman" panose="02020603050405020304" pitchFamily="18" charset="0"/>
                          <a:ea typeface="+mn-ea"/>
                          <a:cs typeface="Times New Roman" panose="02020603050405020304" pitchFamily="18" charset="0"/>
                        </a:rPr>
                        <a:t>Cần cố gắng: </a:t>
                      </a:r>
                      <a:r>
                        <a:rPr lang="vi-VN" sz="2400" b="0" i="0" kern="1200">
                          <a:solidFill>
                            <a:schemeClr val="dk1"/>
                          </a:solidFill>
                          <a:effectLst/>
                          <a:latin typeface="Times New Roman" panose="02020603050405020304" pitchFamily="18" charset="0"/>
                          <a:ea typeface="+mn-ea"/>
                          <a:cs typeface="Times New Roman" panose="02020603050405020304" pitchFamily="18" charset="0"/>
                        </a:rPr>
                        <a:t>chưa đáp ứng được đầy đủ yêu cầu giáo dục, biểu hiện chưa rõ.</a:t>
                      </a:r>
                      <a:endParaRPr lang="en-US" sz="6000" b="1" u="none">
                        <a:solidFill>
                          <a:schemeClr val="accent5">
                            <a:lumMod val="50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8533998"/>
                  </a:ext>
                </a:extLst>
              </a:tr>
            </a:tbl>
          </a:graphicData>
        </a:graphic>
      </p:graphicFrame>
    </p:spTree>
    <p:extLst>
      <p:ext uri="{BB962C8B-B14F-4D97-AF65-F5344CB8AC3E}">
        <p14:creationId xmlns:p14="http://schemas.microsoft.com/office/powerpoint/2010/main" val="3948381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35106D12-00C1-4EF6-5865-95E6433CB255}"/>
              </a:ext>
            </a:extLst>
          </p:cNvPr>
          <p:cNvGraphicFramePr>
            <a:graphicFrameLocks noGrp="1"/>
          </p:cNvGraphicFramePr>
          <p:nvPr>
            <p:extLst>
              <p:ext uri="{D42A27DB-BD31-4B8C-83A1-F6EECF244321}">
                <p14:modId xmlns:p14="http://schemas.microsoft.com/office/powerpoint/2010/main" val="2484226918"/>
              </p:ext>
            </p:extLst>
          </p:nvPr>
        </p:nvGraphicFramePr>
        <p:xfrm>
          <a:off x="0" y="0"/>
          <a:ext cx="12212711" cy="7315886"/>
        </p:xfrm>
        <a:graphic>
          <a:graphicData uri="http://schemas.openxmlformats.org/drawingml/2006/table">
            <a:tbl>
              <a:tblPr firstRow="1" bandRow="1">
                <a:tableStyleId>{5C22544A-7EE6-4342-B048-85BDC9FD1C3A}</a:tableStyleId>
              </a:tblPr>
              <a:tblGrid>
                <a:gridCol w="5341257">
                  <a:extLst>
                    <a:ext uri="{9D8B030D-6E8A-4147-A177-3AD203B41FA5}">
                      <a16:colId xmlns:a16="http://schemas.microsoft.com/office/drawing/2014/main" val="544437714"/>
                    </a:ext>
                  </a:extLst>
                </a:gridCol>
                <a:gridCol w="775454">
                  <a:extLst>
                    <a:ext uri="{9D8B030D-6E8A-4147-A177-3AD203B41FA5}">
                      <a16:colId xmlns:a16="http://schemas.microsoft.com/office/drawing/2014/main" val="2049359601"/>
                    </a:ext>
                  </a:extLst>
                </a:gridCol>
                <a:gridCol w="5179646">
                  <a:extLst>
                    <a:ext uri="{9D8B030D-6E8A-4147-A177-3AD203B41FA5}">
                      <a16:colId xmlns:a16="http://schemas.microsoft.com/office/drawing/2014/main" val="3897860280"/>
                    </a:ext>
                  </a:extLst>
                </a:gridCol>
                <a:gridCol w="916354">
                  <a:extLst>
                    <a:ext uri="{9D8B030D-6E8A-4147-A177-3AD203B41FA5}">
                      <a16:colId xmlns:a16="http://schemas.microsoft.com/office/drawing/2014/main" val="2461449186"/>
                    </a:ext>
                  </a:extLst>
                </a:gridCol>
              </a:tblGrid>
              <a:tr h="472578">
                <a:tc gridSpan="2">
                  <a:txBody>
                    <a:bodyPr/>
                    <a:lstStyle/>
                    <a:p>
                      <a:pPr algn="ctr"/>
                      <a:r>
                        <a:rPr lang="en-US">
                          <a:latin typeface="Times New Roman" panose="02020603050405020304" pitchFamily="18" charset="0"/>
                          <a:cs typeface="Times New Roman" panose="02020603050405020304" pitchFamily="18" charset="0"/>
                        </a:rPr>
                        <a:t>TT27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a:latin typeface="Times New Roman" panose="02020603050405020304" pitchFamily="18" charset="0"/>
                          <a:cs typeface="Times New Roman" panose="02020603050405020304" pitchFamily="18" charset="0"/>
                        </a:rPr>
                        <a:t>TT22/30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2072339854"/>
                  </a:ext>
                </a:extLst>
              </a:tr>
              <a:tr h="591548">
                <a:tc gridSpan="4">
                  <a:txBody>
                    <a:bodyPr/>
                    <a:lstStyle/>
                    <a:p>
                      <a:pPr marL="0" indent="0" algn="ctr">
                        <a:buNone/>
                      </a:pPr>
                      <a:r>
                        <a:rPr lang="en-US" sz="3200">
                          <a:latin typeface="Times New Roman" panose="02020603050405020304" pitchFamily="18" charset="0"/>
                          <a:cs typeface="Times New Roman" panose="02020603050405020304" pitchFamily="18" charset="0"/>
                        </a:rPr>
                        <a:t>4. Đánh giá định kì về học tập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extLst>
                  <a:ext uri="{0D108BD9-81ED-4DB2-BD59-A6C34878D82A}">
                    <a16:rowId xmlns:a16="http://schemas.microsoft.com/office/drawing/2014/main" val="3549847339"/>
                  </a:ext>
                </a:extLst>
              </a:tr>
              <a:tr h="2054852">
                <a:tc gridSpan="2">
                  <a:txBody>
                    <a:bodyPr/>
                    <a:lstStyle/>
                    <a:p>
                      <a:r>
                        <a:rPr lang="vi-VN" sz="2000" b="0" i="0" kern="1200">
                          <a:solidFill>
                            <a:schemeClr val="dk1"/>
                          </a:solidFill>
                          <a:effectLst/>
                          <a:latin typeface="Times New Roman" panose="02020603050405020304" pitchFamily="18" charset="0"/>
                          <a:ea typeface="+mn-ea"/>
                          <a:cs typeface="Times New Roman" panose="02020603050405020304" pitchFamily="18" charset="0"/>
                        </a:rPr>
                        <a:t>Vào giữa học kỳ I, cuối học kỳ I, giữa học kỳ II và cuối năm học, giáo viên dạy môn học căn cứ vào quá trình đánh giá thường xuyên và yêu cầu cần đạt, biểu hiện cụ thể về các thành phần năng lực của từng môn học, hoạt động giáo dục để đánh giá học sinh đối với từng môn học, hoạt động giáo dục theo các mức sau</a:t>
                      </a:r>
                      <a:r>
                        <a:rPr lang="en-US" sz="2000" b="0" i="0" kern="1200">
                          <a:solidFill>
                            <a:schemeClr val="dk1"/>
                          </a:solidFill>
                          <a:effectLst/>
                          <a:latin typeface="Times New Roman" panose="02020603050405020304" pitchFamily="18" charset="0"/>
                          <a:ea typeface="+mn-ea"/>
                          <a:cs typeface="Times New Roman" panose="02020603050405020304" pitchFamily="18" charset="0"/>
                        </a:rPr>
                        <a:t>:</a:t>
                      </a:r>
                      <a:endParaRPr lang="en-US" sz="2400" kern="1200">
                        <a:solidFill>
                          <a:srgbClr val="FF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rtl="0"/>
                      <a:r>
                        <a:rPr lang="vi-VN" sz="2200" b="0" i="0" kern="1200">
                          <a:solidFill>
                            <a:schemeClr val="dk1"/>
                          </a:solidFill>
                          <a:effectLst/>
                          <a:latin typeface="Times New Roman" panose="02020603050405020304" pitchFamily="18" charset="0"/>
                          <a:ea typeface="+mn-ea"/>
                          <a:cs typeface="Times New Roman" panose="02020603050405020304" pitchFamily="18" charset="0"/>
                        </a:rPr>
                        <a:t>Vào giữa học kì I, cuối học kì I, giữa học kì II và cuối năm học, giáo viên căn cứ vào quá trình đánh giá thường xuyên và chuẩn kiến thức, kĩ năng để đánh giá học sinh đối với từng môn học, hoạt động giáo dục theo các mức sau:</a:t>
                      </a:r>
                      <a:endParaRPr lang="vi-VN" sz="2200" b="0">
                        <a:effectLst/>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3633198339"/>
                  </a:ext>
                </a:extLst>
              </a:tr>
              <a:tr h="956209">
                <a:tc>
                  <a:txBody>
                    <a:bodyPr/>
                    <a:lstStyle/>
                    <a:p>
                      <a:r>
                        <a:rPr lang="en-US" sz="1800" b="1" i="0" u="none" strike="noStrike" kern="1200">
                          <a:solidFill>
                            <a:schemeClr val="dk1"/>
                          </a:solidFill>
                          <a:effectLst/>
                          <a:latin typeface="Times New Roman" panose="02020603050405020304" pitchFamily="18" charset="0"/>
                          <a:ea typeface="+mn-ea"/>
                          <a:cs typeface="Times New Roman" panose="02020603050405020304" pitchFamily="18" charset="0"/>
                        </a:rPr>
                        <a:t>- </a:t>
                      </a:r>
                      <a:r>
                        <a:rPr lang="vi-VN" sz="1800" b="1" i="0" u="none" strike="noStrike" kern="1200">
                          <a:solidFill>
                            <a:schemeClr val="dk1"/>
                          </a:solidFill>
                          <a:effectLst/>
                          <a:latin typeface="Times New Roman" panose="02020603050405020304" pitchFamily="18" charset="0"/>
                          <a:ea typeface="+mn-ea"/>
                          <a:cs typeface="Times New Roman" panose="02020603050405020304" pitchFamily="18" charset="0"/>
                        </a:rPr>
                        <a:t>Hoàn thành tốt: </a:t>
                      </a:r>
                      <a:r>
                        <a:rPr lang="vi-VN" sz="1800" b="0" i="0" kern="1200">
                          <a:solidFill>
                            <a:schemeClr val="dk1"/>
                          </a:solidFill>
                          <a:effectLst/>
                          <a:latin typeface="Times New Roman" panose="02020603050405020304" pitchFamily="18" charset="0"/>
                          <a:ea typeface="+mn-ea"/>
                          <a:cs typeface="Times New Roman" panose="02020603050405020304" pitchFamily="18" charset="0"/>
                        </a:rPr>
                        <a:t>thực hiện tốt các yêu cầu học tập và thường xuyên có biểu hiện cụ thể về các thành phần năng lực của môn học hoặc hoạt động giáo dục;</a:t>
                      </a:r>
                      <a:endParaRPr lang="en-US" sz="2600" kern="1200">
                        <a:solidFill>
                          <a:srgbClr val="FF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a:latin typeface="Times New Roman" panose="02020603050405020304" pitchFamily="18" charset="0"/>
                          <a:cs typeface="Times New Roman" panose="02020603050405020304" pitchFamily="18" charset="0"/>
                        </a:rPr>
                        <a:t>Điểm KT :</a:t>
                      </a:r>
                    </a:p>
                    <a:p>
                      <a:r>
                        <a:rPr lang="en-US" sz="1600" b="1">
                          <a:solidFill>
                            <a:srgbClr val="C00000"/>
                          </a:solidFill>
                          <a:latin typeface="Times New Roman" panose="02020603050405020304" pitchFamily="18" charset="0"/>
                          <a:cs typeface="Times New Roman" panose="02020603050405020304" pitchFamily="18" charset="0"/>
                        </a:rPr>
                        <a:t>7,8,9,</a:t>
                      </a:r>
                    </a:p>
                    <a:p>
                      <a:r>
                        <a:rPr lang="en-US" sz="1600" b="1">
                          <a:solidFill>
                            <a:srgbClr val="C00000"/>
                          </a:solidFill>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b="1" i="0" u="none" strike="noStrike" kern="1200">
                          <a:solidFill>
                            <a:schemeClr val="dk1"/>
                          </a:solidFill>
                          <a:effectLst/>
                          <a:latin typeface="Times New Roman" panose="02020603050405020304" pitchFamily="18" charset="0"/>
                          <a:ea typeface="+mn-ea"/>
                          <a:cs typeface="Times New Roman" panose="02020603050405020304" pitchFamily="18" charset="0"/>
                        </a:rPr>
                        <a:t>- Hoàn thành tốt: </a:t>
                      </a:r>
                      <a:r>
                        <a:rPr lang="en-US" sz="1800" b="0" i="0" kern="1200">
                          <a:solidFill>
                            <a:schemeClr val="dk1"/>
                          </a:solidFill>
                          <a:effectLst/>
                          <a:latin typeface="Times New Roman" panose="02020603050405020304" pitchFamily="18" charset="0"/>
                          <a:ea typeface="+mn-ea"/>
                          <a:cs typeface="Times New Roman" panose="02020603050405020304" pitchFamily="18" charset="0"/>
                        </a:rPr>
                        <a:t>thực hiện tốt các yêu cầu học tập của môn học hoặc hoạt động giáo dục;</a:t>
                      </a:r>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atin typeface="Times New Roman" panose="02020603050405020304" pitchFamily="18" charset="0"/>
                          <a:cs typeface="Times New Roman" panose="02020603050405020304" pitchFamily="18" charset="0"/>
                        </a:rPr>
                        <a:t>Điểm KT :</a:t>
                      </a:r>
                    </a:p>
                    <a:p>
                      <a:r>
                        <a:rPr lang="en-US">
                          <a:latin typeface="Times New Roman" panose="02020603050405020304" pitchFamily="18" charset="0"/>
                          <a:cs typeface="Times New Roman" panose="02020603050405020304" pitchFamily="18" charset="0"/>
                        </a:rPr>
                        <a:t>9,10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584418"/>
                  </a:ext>
                </a:extLst>
              </a:tr>
              <a:tr h="1085265">
                <a:tc>
                  <a:txBody>
                    <a:bodyPr/>
                    <a:lstStyle/>
                    <a:p>
                      <a:r>
                        <a:rPr lang="en-US" sz="1800" b="1" i="0" u="none" kern="1200">
                          <a:solidFill>
                            <a:schemeClr val="dk1"/>
                          </a:solidFill>
                          <a:effectLst/>
                          <a:latin typeface="Times New Roman" panose="02020603050405020304" pitchFamily="18" charset="0"/>
                          <a:ea typeface="+mn-ea"/>
                          <a:cs typeface="Times New Roman" panose="02020603050405020304" pitchFamily="18" charset="0"/>
                        </a:rPr>
                        <a:t>- </a:t>
                      </a:r>
                      <a:r>
                        <a:rPr lang="vi-VN" sz="1800" b="1" i="0" u="none" kern="1200">
                          <a:solidFill>
                            <a:schemeClr val="dk1"/>
                          </a:solidFill>
                          <a:effectLst/>
                          <a:latin typeface="Times New Roman" panose="02020603050405020304" pitchFamily="18" charset="0"/>
                          <a:ea typeface="+mn-ea"/>
                          <a:cs typeface="Times New Roman" panose="02020603050405020304" pitchFamily="18" charset="0"/>
                        </a:rPr>
                        <a:t>Hoàn thành:</a:t>
                      </a:r>
                      <a:r>
                        <a:rPr lang="vi-VN" sz="1800" b="0" i="0" u="none" kern="1200">
                          <a:solidFill>
                            <a:schemeClr val="dk1"/>
                          </a:solidFill>
                          <a:effectLst/>
                          <a:latin typeface="Times New Roman" panose="02020603050405020304" pitchFamily="18" charset="0"/>
                          <a:ea typeface="+mn-ea"/>
                          <a:cs typeface="Times New Roman" panose="02020603050405020304" pitchFamily="18" charset="0"/>
                        </a:rPr>
                        <a:t> </a:t>
                      </a:r>
                      <a:r>
                        <a:rPr lang="vi-VN" sz="1800" b="0" i="0" kern="1200">
                          <a:solidFill>
                            <a:schemeClr val="dk1"/>
                          </a:solidFill>
                          <a:effectLst/>
                          <a:latin typeface="Times New Roman" panose="02020603050405020304" pitchFamily="18" charset="0"/>
                          <a:ea typeface="+mn-ea"/>
                          <a:cs typeface="Times New Roman" panose="02020603050405020304" pitchFamily="18" charset="0"/>
                        </a:rPr>
                        <a:t>thực hiện được các yêu cầu học tập và có biểu hiện cụ thể về các thành phần năng lực của môn học hoặc hoạt động giáo dục;</a:t>
                      </a:r>
                      <a:endParaRPr lang="en-US" sz="4000" b="1" u="none">
                        <a:solidFill>
                          <a:schemeClr val="accent5">
                            <a:lumMod val="50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latin typeface="Times New Roman" panose="02020603050405020304" pitchFamily="18" charset="0"/>
                          <a:cs typeface="Times New Roman" panose="02020603050405020304" pitchFamily="18" charset="0"/>
                        </a:rPr>
                        <a:t>Điểm KT :</a:t>
                      </a:r>
                    </a:p>
                    <a:p>
                      <a:r>
                        <a:rPr lang="en-US" sz="1600" b="1" u="none">
                          <a:solidFill>
                            <a:schemeClr val="accent5">
                              <a:lumMod val="50000"/>
                            </a:schemeClr>
                          </a:solidFill>
                          <a:latin typeface="Times New Roman" panose="02020603050405020304" pitchFamily="18" charset="0"/>
                          <a:cs typeface="Times New Roman" panose="02020603050405020304" pitchFamily="18" charset="0"/>
                        </a:rPr>
                        <a:t>5,6,7,8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b="1" i="0" u="none" kern="1200">
                          <a:solidFill>
                            <a:schemeClr val="dk1"/>
                          </a:solidFill>
                          <a:effectLst/>
                          <a:latin typeface="Times New Roman" panose="02020603050405020304" pitchFamily="18" charset="0"/>
                          <a:ea typeface="+mn-ea"/>
                          <a:cs typeface="Times New Roman" panose="02020603050405020304" pitchFamily="18" charset="0"/>
                        </a:rPr>
                        <a:t>- </a:t>
                      </a:r>
                      <a:r>
                        <a:rPr lang="vi-VN" sz="1800" b="1" i="0" u="none" kern="1200">
                          <a:solidFill>
                            <a:schemeClr val="dk1"/>
                          </a:solidFill>
                          <a:effectLst/>
                          <a:latin typeface="Times New Roman" panose="02020603050405020304" pitchFamily="18" charset="0"/>
                          <a:ea typeface="+mn-ea"/>
                          <a:cs typeface="Times New Roman" panose="02020603050405020304" pitchFamily="18" charset="0"/>
                        </a:rPr>
                        <a:t>Hoàn thành: </a:t>
                      </a:r>
                      <a:r>
                        <a:rPr lang="vi-VN" sz="1800" b="0" i="0" kern="1200">
                          <a:solidFill>
                            <a:schemeClr val="dk1"/>
                          </a:solidFill>
                          <a:effectLst/>
                          <a:latin typeface="Times New Roman" panose="02020603050405020304" pitchFamily="18" charset="0"/>
                          <a:ea typeface="+mn-ea"/>
                          <a:cs typeface="Times New Roman" panose="02020603050405020304" pitchFamily="18" charset="0"/>
                        </a:rPr>
                        <a:t>thực hiện được các yêu cầu học tập của môn học hoặc hoạt động giáo dục;</a:t>
                      </a:r>
                      <a:endParaRPr lang="en-US" sz="4000" b="1" u="none">
                        <a:solidFill>
                          <a:schemeClr val="accent5">
                            <a:lumMod val="50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a:latin typeface="Times New Roman" panose="02020603050405020304" pitchFamily="18" charset="0"/>
                          <a:cs typeface="Times New Roman" panose="02020603050405020304" pitchFamily="18" charset="0"/>
                        </a:rPr>
                        <a:t>Điểm KT :</a:t>
                      </a:r>
                    </a:p>
                    <a:p>
                      <a:r>
                        <a:rPr lang="en-US" sz="1600">
                          <a:latin typeface="Times New Roman" panose="02020603050405020304" pitchFamily="18" charset="0"/>
                          <a:cs typeface="Times New Roman" panose="02020603050405020304" pitchFamily="18" charset="0"/>
                        </a:rPr>
                        <a:t>5,6,7,8</a:t>
                      </a:r>
                    </a:p>
                    <a:p>
                      <a:endParaRPr lang="en-US" sz="4000" b="1" u="none">
                        <a:solidFill>
                          <a:schemeClr val="accent5">
                            <a:lumMod val="50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0089467"/>
                  </a:ext>
                </a:extLst>
              </a:tr>
              <a:tr h="1697548">
                <a:tc>
                  <a:txBody>
                    <a:bodyPr/>
                    <a:lstStyle/>
                    <a:p>
                      <a:r>
                        <a:rPr lang="en-US" sz="1800" b="1" i="0" u="none" kern="1200">
                          <a:solidFill>
                            <a:schemeClr val="dk1"/>
                          </a:solidFill>
                          <a:effectLst/>
                          <a:latin typeface="Times New Roman" panose="02020603050405020304" pitchFamily="18" charset="0"/>
                          <a:ea typeface="+mn-ea"/>
                          <a:cs typeface="Times New Roman" panose="02020603050405020304" pitchFamily="18" charset="0"/>
                        </a:rPr>
                        <a:t>- </a:t>
                      </a:r>
                      <a:r>
                        <a:rPr lang="vi-VN" sz="1800" b="1" i="0" u="none" kern="1200">
                          <a:solidFill>
                            <a:schemeClr val="dk1"/>
                          </a:solidFill>
                          <a:effectLst/>
                          <a:latin typeface="Times New Roman" panose="02020603050405020304" pitchFamily="18" charset="0"/>
                          <a:ea typeface="+mn-ea"/>
                          <a:cs typeface="Times New Roman" panose="02020603050405020304" pitchFamily="18" charset="0"/>
                        </a:rPr>
                        <a:t>Chưa hoàn thành: </a:t>
                      </a:r>
                      <a:r>
                        <a:rPr lang="vi-VN" sz="1800" b="0" i="0" kern="1200">
                          <a:solidFill>
                            <a:schemeClr val="dk1"/>
                          </a:solidFill>
                          <a:effectLst/>
                          <a:latin typeface="Times New Roman" panose="02020603050405020304" pitchFamily="18" charset="0"/>
                          <a:ea typeface="+mn-ea"/>
                          <a:cs typeface="Times New Roman" panose="02020603050405020304" pitchFamily="18" charset="0"/>
                        </a:rPr>
                        <a:t>chưa thực hiện được một số yêu cầu học tập hoặc chưa có biểu hiện cụ thể về các thành phần năng lực của môn học hoặc hoạt động giáo dục.</a:t>
                      </a:r>
                      <a:endParaRPr lang="en-US" sz="4000" b="1" u="none">
                        <a:solidFill>
                          <a:schemeClr val="accent5">
                            <a:lumMod val="50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latin typeface="Times New Roman" panose="02020603050405020304" pitchFamily="18" charset="0"/>
                          <a:cs typeface="Times New Roman" panose="02020603050405020304" pitchFamily="18" charset="0"/>
                        </a:rPr>
                        <a:t>Điểm KT :</a:t>
                      </a:r>
                    </a:p>
                    <a:p>
                      <a:r>
                        <a:rPr lang="en-US" sz="2000" b="1" u="none">
                          <a:solidFill>
                            <a:schemeClr val="accent5">
                              <a:lumMod val="50000"/>
                            </a:schemeClr>
                          </a:solidFill>
                          <a:latin typeface="Times New Roman" panose="02020603050405020304" pitchFamily="18" charset="0"/>
                          <a:cs typeface="Times New Roman" panose="02020603050405020304" pitchFamily="18" charset="0"/>
                        </a:rPr>
                        <a:t>&lt;5</a:t>
                      </a:r>
                    </a:p>
                    <a:p>
                      <a:endParaRPr lang="en-US" sz="4000" b="1" u="none">
                        <a:solidFill>
                          <a:schemeClr val="accent5">
                            <a:lumMod val="50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vi-VN" sz="1800" b="1" i="0" u="none" kern="1200">
                          <a:solidFill>
                            <a:schemeClr val="dk1"/>
                          </a:solidFill>
                          <a:effectLst/>
                          <a:latin typeface="Times New Roman" panose="02020603050405020304" pitchFamily="18" charset="0"/>
                          <a:ea typeface="+mn-ea"/>
                          <a:cs typeface="Times New Roman" panose="02020603050405020304" pitchFamily="18" charset="0"/>
                        </a:rPr>
                        <a:t>- Chưa hoàn thành: </a:t>
                      </a:r>
                      <a:r>
                        <a:rPr lang="vi-VN" sz="1800" b="0" i="0" kern="1200">
                          <a:solidFill>
                            <a:schemeClr val="dk1"/>
                          </a:solidFill>
                          <a:effectLst/>
                          <a:latin typeface="Times New Roman" panose="02020603050405020304" pitchFamily="18" charset="0"/>
                          <a:ea typeface="+mn-ea"/>
                          <a:cs typeface="Times New Roman" panose="02020603050405020304" pitchFamily="18" charset="0"/>
                        </a:rPr>
                        <a:t>chưa thực hiện được một số yêu cầu học tập của môn học hoặc hoạt động giáo dục;</a:t>
                      </a:r>
                      <a:endParaRPr lang="en-US" sz="4000" b="1" u="none">
                        <a:solidFill>
                          <a:schemeClr val="accent5">
                            <a:lumMod val="50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latin typeface="Times New Roman" panose="02020603050405020304" pitchFamily="18" charset="0"/>
                          <a:cs typeface="Times New Roman" panose="02020603050405020304" pitchFamily="18" charset="0"/>
                        </a:rPr>
                        <a:t>Điểm KT :</a:t>
                      </a:r>
                    </a:p>
                    <a:p>
                      <a:r>
                        <a:rPr lang="en-US" sz="2000" b="1" u="none">
                          <a:solidFill>
                            <a:schemeClr val="accent5">
                              <a:lumMod val="50000"/>
                            </a:schemeClr>
                          </a:solidFill>
                          <a:latin typeface="Times New Roman" panose="02020603050405020304" pitchFamily="18" charset="0"/>
                          <a:cs typeface="Times New Roman" panose="02020603050405020304" pitchFamily="18" charset="0"/>
                        </a:rPr>
                        <a:t>&lt;5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8533998"/>
                  </a:ext>
                </a:extLst>
              </a:tr>
            </a:tbl>
          </a:graphicData>
        </a:graphic>
      </p:graphicFrame>
    </p:spTree>
    <p:extLst>
      <p:ext uri="{BB962C8B-B14F-4D97-AF65-F5344CB8AC3E}">
        <p14:creationId xmlns:p14="http://schemas.microsoft.com/office/powerpoint/2010/main" val="788311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D0FA8CEA-A18D-A7B9-BD81-17EB27D898CC}"/>
              </a:ext>
            </a:extLst>
          </p:cNvPr>
          <p:cNvGraphicFramePr>
            <a:graphicFrameLocks noGrp="1"/>
          </p:cNvGraphicFramePr>
          <p:nvPr>
            <p:extLst>
              <p:ext uri="{D42A27DB-BD31-4B8C-83A1-F6EECF244321}">
                <p14:modId xmlns:p14="http://schemas.microsoft.com/office/powerpoint/2010/main" val="1840446223"/>
              </p:ext>
            </p:extLst>
          </p:nvPr>
        </p:nvGraphicFramePr>
        <p:xfrm>
          <a:off x="0" y="0"/>
          <a:ext cx="12192000" cy="6857998"/>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1298749998"/>
                    </a:ext>
                  </a:extLst>
                </a:gridCol>
                <a:gridCol w="6096000">
                  <a:extLst>
                    <a:ext uri="{9D8B030D-6E8A-4147-A177-3AD203B41FA5}">
                      <a16:colId xmlns:a16="http://schemas.microsoft.com/office/drawing/2014/main" val="941254490"/>
                    </a:ext>
                  </a:extLst>
                </a:gridCol>
              </a:tblGrid>
              <a:tr h="4316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a:latin typeface="Times New Roman" panose="02020603050405020304" pitchFamily="18" charset="0"/>
                          <a:cs typeface="Times New Roman" panose="02020603050405020304" pitchFamily="18" charset="0"/>
                        </a:rPr>
                        <a:t>TT27 ĐÁNH GIÁ HỌC SINH TIỂU HỌC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a:latin typeface="Times New Roman" panose="02020603050405020304" pitchFamily="18" charset="0"/>
                          <a:cs typeface="Times New Roman" panose="02020603050405020304" pitchFamily="18" charset="0"/>
                        </a:rPr>
                        <a:t>TT22/30 ĐÁNH GIÁ HỌC SINH TIỂU HỌC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794319"/>
                  </a:ext>
                </a:extLst>
              </a:tr>
              <a:tr h="506709">
                <a:tc gridSpan="2">
                  <a:txBody>
                    <a:bodyPr/>
                    <a:lstStyle/>
                    <a:p>
                      <a:pPr algn="ctr"/>
                      <a:r>
                        <a:rPr lang="en-US" sz="2000" b="1">
                          <a:latin typeface="Times New Roman" panose="02020603050405020304" pitchFamily="18" charset="0"/>
                          <a:cs typeface="Times New Roman" panose="02020603050405020304" pitchFamily="18" charset="0"/>
                        </a:rPr>
                        <a:t>5. Đề kiểm tra định kỳ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047134856"/>
                  </a:ext>
                </a:extLst>
              </a:tr>
              <a:tr h="713407">
                <a:tc>
                  <a:txBody>
                    <a:bodyPr/>
                    <a:lstStyle/>
                    <a:p>
                      <a:pPr algn="ctr"/>
                      <a:r>
                        <a:rPr lang="en-US" sz="2000" b="1" i="0" u="none" strike="noStrike" kern="1200">
                          <a:solidFill>
                            <a:schemeClr val="dk1"/>
                          </a:solidFill>
                          <a:effectLst/>
                          <a:latin typeface="Times New Roman" panose="02020603050405020304" pitchFamily="18" charset="0"/>
                          <a:ea typeface="+mn-ea"/>
                          <a:cs typeface="Times New Roman" panose="02020603050405020304" pitchFamily="18" charset="0"/>
                        </a:rPr>
                        <a:t>- Đề kiểm tra của HS tiểu học có 03 mức độ</a:t>
                      </a:r>
                      <a:endParaRPr lang="en-US" sz="200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0" u="none" strike="noStrike" kern="1200">
                          <a:solidFill>
                            <a:schemeClr val="dk1"/>
                          </a:solidFill>
                          <a:effectLst/>
                          <a:latin typeface="Times New Roman" panose="02020603050405020304" pitchFamily="18" charset="0"/>
                          <a:ea typeface="+mn-ea"/>
                          <a:cs typeface="Times New Roman" panose="02020603050405020304" pitchFamily="18" charset="0"/>
                        </a:rPr>
                        <a:t>- Đề kiểm tra của HS tiểu học có 04 mức độ</a:t>
                      </a:r>
                      <a:endParaRPr lang="en-US" sz="200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8566826"/>
                  </a:ext>
                </a:extLst>
              </a:tr>
              <a:tr h="1342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2000" b="0" i="0" kern="1200">
                          <a:solidFill>
                            <a:schemeClr val="dk1"/>
                          </a:solidFill>
                          <a:effectLst/>
                          <a:latin typeface="Times New Roman" panose="02020603050405020304" pitchFamily="18" charset="0"/>
                          <a:ea typeface="+mn-ea"/>
                          <a:cs typeface="Times New Roman" panose="02020603050405020304" pitchFamily="18" charset="0"/>
                        </a:rPr>
                        <a:t>- Mức 1: Nhận biết, nhắc lại hoặc mô tả được nội dung đã học và áp dụng trực tiếp để giải quyết một số tình huống, vấn đề quen thuộc trong học tập;</a:t>
                      </a:r>
                      <a:r>
                        <a:rPr lang="en-US" sz="2000" b="0" i="0" kern="1200">
                          <a:solidFill>
                            <a:schemeClr val="dk1"/>
                          </a:solidFill>
                          <a:effectLst/>
                          <a:latin typeface="Times New Roman" panose="02020603050405020304" pitchFamily="18" charset="0"/>
                          <a:ea typeface="+mn-ea"/>
                          <a:cs typeface="Times New Roman" panose="02020603050405020304" pitchFamily="18" charset="0"/>
                        </a:rPr>
                        <a:t> ( Nhận biết )</a:t>
                      </a:r>
                      <a:endParaRPr lang="pt-BR" sz="2000" b="0" i="0" kern="1200">
                        <a:solidFill>
                          <a:schemeClr val="dk1"/>
                        </a:solidFill>
                        <a:effectLst/>
                        <a:latin typeface="Times New Roman" panose="02020603050405020304" pitchFamily="18" charset="0"/>
                        <a:ea typeface="+mn-ea"/>
                        <a:cs typeface="Times New Roman" panose="02020603050405020304" pitchFamily="18" charset="0"/>
                      </a:endParaRPr>
                    </a:p>
                    <a:p>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Tx/>
                        <a:buNone/>
                      </a:pPr>
                      <a:r>
                        <a:rPr lang="en-US" sz="2000" b="0" i="0" kern="1200">
                          <a:solidFill>
                            <a:schemeClr val="dk1"/>
                          </a:solidFill>
                          <a:effectLst/>
                          <a:latin typeface="Times New Roman" panose="02020603050405020304" pitchFamily="18" charset="0"/>
                          <a:ea typeface="+mn-ea"/>
                          <a:cs typeface="Times New Roman" panose="02020603050405020304" pitchFamily="18" charset="0"/>
                        </a:rPr>
                        <a:t>- </a:t>
                      </a:r>
                      <a:r>
                        <a:rPr lang="vi-VN" sz="2000" b="0" i="0" kern="1200">
                          <a:solidFill>
                            <a:schemeClr val="dk1"/>
                          </a:solidFill>
                          <a:effectLst/>
                          <a:latin typeface="Times New Roman" panose="02020603050405020304" pitchFamily="18" charset="0"/>
                          <a:ea typeface="+mn-ea"/>
                          <a:cs typeface="Times New Roman" panose="02020603050405020304" pitchFamily="18" charset="0"/>
                        </a:rPr>
                        <a:t>Mức 1: </a:t>
                      </a:r>
                      <a:r>
                        <a:rPr lang="pt-BR" sz="2000" b="0" i="0" kern="1200">
                          <a:solidFill>
                            <a:schemeClr val="dk1"/>
                          </a:solidFill>
                          <a:effectLst/>
                          <a:latin typeface="Times New Roman" panose="02020603050405020304" pitchFamily="18" charset="0"/>
                          <a:ea typeface="+mn-ea"/>
                          <a:cs typeface="Times New Roman" panose="02020603050405020304" pitchFamily="18" charset="0"/>
                        </a:rPr>
                        <a:t>nhận biết, nhắc lại được kiến thức, kĩ năng đã học;</a:t>
                      </a:r>
                      <a:r>
                        <a:rPr lang="en-US" sz="2000" b="0" i="0" kern="1200">
                          <a:solidFill>
                            <a:schemeClr val="dk1"/>
                          </a:solidFill>
                          <a:effectLst/>
                          <a:latin typeface="Times New Roman" panose="02020603050405020304" pitchFamily="18" charset="0"/>
                          <a:ea typeface="+mn-ea"/>
                          <a:cs typeface="Times New Roman" panose="02020603050405020304" pitchFamily="18" charset="0"/>
                        </a:rPr>
                        <a:t> </a:t>
                      </a:r>
                    </a:p>
                    <a:p>
                      <a:pPr marL="0" indent="0">
                        <a:buFontTx/>
                        <a:buNone/>
                      </a:pPr>
                      <a:r>
                        <a:rPr lang="en-US" sz="2000" b="0" i="0" kern="1200">
                          <a:solidFill>
                            <a:schemeClr val="dk1"/>
                          </a:solidFill>
                          <a:effectLst/>
                          <a:latin typeface="Times New Roman" panose="02020603050405020304" pitchFamily="18" charset="0"/>
                          <a:ea typeface="+mn-ea"/>
                          <a:cs typeface="Times New Roman" panose="02020603050405020304" pitchFamily="18" charset="0"/>
                        </a:rPr>
                        <a:t>( Nhận biết )</a:t>
                      </a:r>
                      <a:endParaRPr lang="pt-BR" sz="2000" b="0" i="0" kern="120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8748033"/>
                  </a:ext>
                </a:extLst>
              </a:tr>
              <a:tr h="1208129">
                <a:tc>
                  <a:txBody>
                    <a:bodyPr/>
                    <a:lstStyle/>
                    <a:p>
                      <a:pPr marL="0" indent="0">
                        <a:buFontTx/>
                        <a:buNone/>
                      </a:pPr>
                      <a:r>
                        <a:rPr lang="en-US" sz="2000" b="0" i="0" kern="1200">
                          <a:solidFill>
                            <a:schemeClr val="dk1"/>
                          </a:solidFill>
                          <a:effectLst/>
                          <a:latin typeface="Times New Roman" panose="02020603050405020304" pitchFamily="18" charset="0"/>
                          <a:ea typeface="+mn-ea"/>
                          <a:cs typeface="Times New Roman" panose="02020603050405020304" pitchFamily="18" charset="0"/>
                        </a:rPr>
                        <a:t>- </a:t>
                      </a:r>
                      <a:r>
                        <a:rPr lang="vi-VN" sz="2000" b="0" i="0" kern="1200">
                          <a:solidFill>
                            <a:schemeClr val="dk1"/>
                          </a:solidFill>
                          <a:effectLst/>
                          <a:latin typeface="Times New Roman" panose="02020603050405020304" pitchFamily="18" charset="0"/>
                          <a:ea typeface="+mn-ea"/>
                          <a:cs typeface="Times New Roman" panose="02020603050405020304" pitchFamily="18" charset="0"/>
                        </a:rPr>
                        <a:t>Mức 2: Kết nối, sắp xếp được một số nội dung đã học để giải quyết vấn đề có nội dung tương tự;</a:t>
                      </a:r>
                      <a:endParaRPr lang="en-US" sz="2000" b="0" i="0" kern="1200">
                        <a:solidFill>
                          <a:schemeClr val="dk1"/>
                        </a:solidFill>
                        <a:effectLst/>
                        <a:latin typeface="Times New Roman" panose="02020603050405020304" pitchFamily="18" charset="0"/>
                        <a:ea typeface="+mn-ea"/>
                        <a:cs typeface="Times New Roman" panose="02020603050405020304" pitchFamily="18" charset="0"/>
                      </a:endParaRPr>
                    </a:p>
                    <a:p>
                      <a:pPr marL="0" indent="0">
                        <a:buFontTx/>
                        <a:buNone/>
                      </a:pPr>
                      <a:r>
                        <a:rPr lang="en-US" sz="2000" b="0" i="0" kern="1200">
                          <a:solidFill>
                            <a:schemeClr val="dk1"/>
                          </a:solidFill>
                          <a:effectLst/>
                          <a:latin typeface="Times New Roman" panose="02020603050405020304" pitchFamily="18" charset="0"/>
                          <a:ea typeface="+mn-ea"/>
                          <a:cs typeface="Times New Roman" panose="02020603050405020304" pitchFamily="18" charset="0"/>
                        </a:rPr>
                        <a:t>( Thông hiểu )</a:t>
                      </a: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Tx/>
                        <a:buNone/>
                      </a:pPr>
                      <a:r>
                        <a:rPr lang="en-US" sz="2000" b="0" i="0" kern="1200">
                          <a:solidFill>
                            <a:schemeClr val="dk1"/>
                          </a:solidFill>
                          <a:effectLst/>
                          <a:latin typeface="Times New Roman" panose="02020603050405020304" pitchFamily="18" charset="0"/>
                          <a:ea typeface="+mn-ea"/>
                          <a:cs typeface="Times New Roman" panose="02020603050405020304" pitchFamily="18" charset="0"/>
                        </a:rPr>
                        <a:t>- </a:t>
                      </a:r>
                      <a:r>
                        <a:rPr lang="vi-VN" sz="2000" b="0" i="0" kern="1200">
                          <a:solidFill>
                            <a:schemeClr val="dk1"/>
                          </a:solidFill>
                          <a:effectLst/>
                          <a:latin typeface="Times New Roman" panose="02020603050405020304" pitchFamily="18" charset="0"/>
                          <a:ea typeface="+mn-ea"/>
                          <a:cs typeface="Times New Roman" panose="02020603050405020304" pitchFamily="18" charset="0"/>
                        </a:rPr>
                        <a:t>Mức 2: hiểu kiến thức, kĩ năng đã học, trình bày, giải thích được kiến thức theo cách hiểu của cá nhân;</a:t>
                      </a:r>
                      <a:endParaRPr lang="en-US" sz="2000" b="0" i="0" kern="1200">
                        <a:solidFill>
                          <a:schemeClr val="dk1"/>
                        </a:solidFill>
                        <a:effectLst/>
                        <a:latin typeface="Times New Roman" panose="02020603050405020304" pitchFamily="18" charset="0"/>
                        <a:ea typeface="+mn-ea"/>
                        <a:cs typeface="Times New Roman" panose="02020603050405020304" pitchFamily="18" charset="0"/>
                      </a:endParaRPr>
                    </a:p>
                    <a:p>
                      <a:pPr marL="0" indent="0">
                        <a:buFontTx/>
                        <a:buNone/>
                      </a:pPr>
                      <a:r>
                        <a:rPr lang="en-US" sz="2000" b="0" i="0" kern="1200">
                          <a:solidFill>
                            <a:schemeClr val="dk1"/>
                          </a:solidFill>
                          <a:effectLst/>
                          <a:latin typeface="Times New Roman" panose="02020603050405020304" pitchFamily="18" charset="0"/>
                          <a:ea typeface="+mn-ea"/>
                          <a:cs typeface="Times New Roman" panose="02020603050405020304" pitchFamily="18" charset="0"/>
                        </a:rPr>
                        <a:t> ( Thông hiểu )</a:t>
                      </a: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1712845"/>
                  </a:ext>
                </a:extLst>
              </a:tr>
              <a:tr h="1313599">
                <a:tc>
                  <a:txBody>
                    <a:bodyPr/>
                    <a:lstStyle/>
                    <a:p>
                      <a:r>
                        <a:rPr lang="vi-VN" sz="2000" b="0" i="0" kern="1200">
                          <a:solidFill>
                            <a:schemeClr val="dk1"/>
                          </a:solidFill>
                          <a:effectLst/>
                          <a:latin typeface="Times New Roman" panose="02020603050405020304" pitchFamily="18" charset="0"/>
                          <a:ea typeface="+mn-ea"/>
                          <a:cs typeface="Times New Roman" panose="02020603050405020304" pitchFamily="18" charset="0"/>
                        </a:rPr>
                        <a:t>- Mức 3: Vận dụng các nội dung đã học để giải quyết một số vấn đề mới hoặc đưa ra những phản hồi hợp lý trong học tập và cuộc sống.</a:t>
                      </a:r>
                      <a:r>
                        <a:rPr lang="en-US" sz="2000" b="0" i="0" kern="1200">
                          <a:solidFill>
                            <a:schemeClr val="dk1"/>
                          </a:solidFill>
                          <a:effectLst/>
                          <a:latin typeface="Times New Roman" panose="02020603050405020304" pitchFamily="18" charset="0"/>
                          <a:ea typeface="+mn-ea"/>
                          <a:cs typeface="Times New Roman" panose="02020603050405020304" pitchFamily="18" charset="0"/>
                        </a:rPr>
                        <a:t> ( Vận dụng )</a:t>
                      </a: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Tx/>
                        <a:buNone/>
                      </a:pPr>
                      <a:r>
                        <a:rPr lang="en-US" sz="2000" b="0" i="0" kern="1200">
                          <a:solidFill>
                            <a:schemeClr val="dk1"/>
                          </a:solidFill>
                          <a:effectLst/>
                          <a:latin typeface="Times New Roman" panose="02020603050405020304" pitchFamily="18" charset="0"/>
                          <a:ea typeface="+mn-ea"/>
                          <a:cs typeface="Times New Roman" panose="02020603050405020304" pitchFamily="18" charset="0"/>
                        </a:rPr>
                        <a:t>- </a:t>
                      </a:r>
                      <a:r>
                        <a:rPr lang="vi-VN" sz="2000" b="0" i="0" kern="1200">
                          <a:solidFill>
                            <a:schemeClr val="dk1"/>
                          </a:solidFill>
                          <a:effectLst/>
                          <a:latin typeface="Times New Roman" panose="02020603050405020304" pitchFamily="18" charset="0"/>
                          <a:ea typeface="+mn-ea"/>
                          <a:cs typeface="Times New Roman" panose="02020603050405020304" pitchFamily="18" charset="0"/>
                        </a:rPr>
                        <a:t>Mức 3: biết vận dụng kiến thức, kĩ năng đã học để giải quyết những vấn đề quen thuộc, tương tự trong học tập, cuộc sống;</a:t>
                      </a:r>
                      <a:r>
                        <a:rPr lang="en-US" sz="2000" b="0" i="0" kern="1200">
                          <a:solidFill>
                            <a:schemeClr val="dk1"/>
                          </a:solidFill>
                          <a:effectLst/>
                          <a:latin typeface="Times New Roman" panose="02020603050405020304" pitchFamily="18" charset="0"/>
                          <a:ea typeface="+mn-ea"/>
                          <a:cs typeface="Times New Roman" panose="02020603050405020304" pitchFamily="18" charset="0"/>
                        </a:rPr>
                        <a:t> ( Vận dụng )</a:t>
                      </a: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7779936"/>
                  </a:ext>
                </a:extLst>
              </a:tr>
              <a:tr h="1342256">
                <a:tc>
                  <a:txBody>
                    <a:bodyPr/>
                    <a:lstStyle/>
                    <a:p>
                      <a:pPr algn="ctr"/>
                      <a:r>
                        <a:rPr lang="en-US" sz="2000" b="1">
                          <a:solidFill>
                            <a:srgbClr val="C00000"/>
                          </a:solidFill>
                          <a:latin typeface="Times New Roman" panose="02020603050405020304" pitchFamily="18" charset="0"/>
                          <a:cs typeface="Times New Roman" panose="02020603050405020304" pitchFamily="18" charset="0"/>
                        </a:rPr>
                        <a:t>- Như vậy đề kiểm tra theo TT27 về Đánh giá HS Tiểu học chỉ còn 3 mức độ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Tx/>
                        <a:buChar char="-"/>
                      </a:pPr>
                      <a:r>
                        <a:rPr lang="vi-VN" sz="2000" b="0" i="0" kern="1200">
                          <a:solidFill>
                            <a:schemeClr val="dk1"/>
                          </a:solidFill>
                          <a:effectLst/>
                          <a:latin typeface="Times New Roman" panose="02020603050405020304" pitchFamily="18" charset="0"/>
                          <a:ea typeface="+mn-ea"/>
                          <a:cs typeface="Times New Roman" panose="02020603050405020304" pitchFamily="18" charset="0"/>
                        </a:rPr>
                        <a:t>Mức 4: vận dụng các kiến thức, kĩ năng đã học để giải quyết vấn đề mới hoặc đưa ra những phản hồi hợp lý trong học tập, cuộc sống một cách linh hoạt;</a:t>
                      </a:r>
                      <a:endParaRPr lang="en-US" sz="2000" b="0" i="0" kern="1200">
                        <a:solidFill>
                          <a:schemeClr val="dk1"/>
                        </a:solidFill>
                        <a:effectLst/>
                        <a:latin typeface="Times New Roman" panose="02020603050405020304" pitchFamily="18" charset="0"/>
                        <a:ea typeface="+mn-ea"/>
                        <a:cs typeface="Times New Roman" panose="02020603050405020304" pitchFamily="18" charset="0"/>
                      </a:endParaRPr>
                    </a:p>
                    <a:p>
                      <a:pPr marL="0" indent="0">
                        <a:buFontTx/>
                        <a:buNone/>
                      </a:pPr>
                      <a:r>
                        <a:rPr lang="en-US" sz="2000" b="0" i="0" kern="1200">
                          <a:solidFill>
                            <a:schemeClr val="dk1"/>
                          </a:solidFill>
                          <a:effectLst/>
                          <a:latin typeface="Times New Roman" panose="02020603050405020304" pitchFamily="18" charset="0"/>
                          <a:ea typeface="+mn-ea"/>
                          <a:cs typeface="Times New Roman" panose="02020603050405020304" pitchFamily="18" charset="0"/>
                        </a:rPr>
                        <a:t>( Vận dụng cao )</a:t>
                      </a:r>
                      <a:endParaRPr lang="en-US" sz="20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67067619"/>
                  </a:ext>
                </a:extLst>
              </a:tr>
            </a:tbl>
          </a:graphicData>
        </a:graphic>
      </p:graphicFrame>
    </p:spTree>
    <p:extLst>
      <p:ext uri="{BB962C8B-B14F-4D97-AF65-F5344CB8AC3E}">
        <p14:creationId xmlns:p14="http://schemas.microsoft.com/office/powerpoint/2010/main" val="964438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B27E355F-727B-C004-99CF-5BE36C506246}"/>
              </a:ext>
            </a:extLst>
          </p:cNvPr>
          <p:cNvGraphicFramePr>
            <a:graphicFrameLocks noGrp="1"/>
          </p:cNvGraphicFramePr>
          <p:nvPr>
            <p:ph sz="half" idx="1"/>
            <p:extLst>
              <p:ext uri="{D42A27DB-BD31-4B8C-83A1-F6EECF244321}">
                <p14:modId xmlns:p14="http://schemas.microsoft.com/office/powerpoint/2010/main" val="1858951746"/>
              </p:ext>
            </p:extLst>
          </p:nvPr>
        </p:nvGraphicFramePr>
        <p:xfrm>
          <a:off x="0" y="0"/>
          <a:ext cx="12192000" cy="685800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365628441"/>
                    </a:ext>
                  </a:extLst>
                </a:gridCol>
                <a:gridCol w="6096000">
                  <a:extLst>
                    <a:ext uri="{9D8B030D-6E8A-4147-A177-3AD203B41FA5}">
                      <a16:colId xmlns:a16="http://schemas.microsoft.com/office/drawing/2014/main" val="3316643813"/>
                    </a:ext>
                  </a:extLst>
                </a:gridCol>
              </a:tblGrid>
              <a:tr h="4330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latin typeface="Times New Roman" panose="02020603050405020304" pitchFamily="18" charset="0"/>
                          <a:cs typeface="Times New Roman" panose="02020603050405020304" pitchFamily="18" charset="0"/>
                        </a:rPr>
                        <a:t>TT27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latin typeface="Times New Roman" panose="02020603050405020304" pitchFamily="18" charset="0"/>
                          <a:cs typeface="Times New Roman" panose="02020603050405020304" pitchFamily="18" charset="0"/>
                        </a:rPr>
                        <a:t>TT22/30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2582368"/>
                  </a:ext>
                </a:extLst>
              </a:tr>
              <a:tr h="48834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a:latin typeface="Times New Roman" panose="02020603050405020304" pitchFamily="18" charset="0"/>
                          <a:cs typeface="Times New Roman" panose="02020603050405020304" pitchFamily="18" charset="0"/>
                        </a:rPr>
                        <a:t>6. Cho điểm bài kiểm tra của học sinh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324266376"/>
                  </a:ext>
                </a:extLst>
              </a:tr>
              <a:tr h="4345774">
                <a:tc>
                  <a:txBody>
                    <a:bodyPr/>
                    <a:lstStyle/>
                    <a:p>
                      <a:r>
                        <a:rPr lang="vi-VN" sz="2400" b="0" i="0" kern="1200">
                          <a:solidFill>
                            <a:schemeClr val="dk1"/>
                          </a:solidFill>
                          <a:effectLst/>
                          <a:latin typeface="Times New Roman" panose="02020603050405020304" pitchFamily="18" charset="0"/>
                          <a:ea typeface="+mn-ea"/>
                          <a:cs typeface="Times New Roman" panose="02020603050405020304" pitchFamily="18" charset="0"/>
                        </a:rPr>
                        <a:t>Bài kiểm tra được giáo viên sửa lỗi, nhận xét, cho điểm theo thang điểm 10, không cho điểm thập phân và được trả lại cho học sinh. Điểm của bài kiểm tra định kỳ không dùng để so sánh học sinh này với học sinh khác. Nếu kết quả bài kiểm tra cuối học kỳ I và cuối năm học bất thường so với đánh giá thường xuyên, giáo viên đề xuất với nhà trường có thể cho học sinh làm bài kiểm tra khác để đánh giá đúng kết quả học tập của học sinh.</a:t>
                      </a:r>
                      <a:endParaRPr lang="en-US" sz="24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vi-VN" sz="2400" b="0" i="0" kern="1200">
                          <a:solidFill>
                            <a:schemeClr val="dk1"/>
                          </a:solidFill>
                          <a:effectLst/>
                          <a:latin typeface="Times New Roman" panose="02020603050405020304" pitchFamily="18" charset="0"/>
                          <a:ea typeface="+mn-ea"/>
                          <a:cs typeface="Times New Roman" panose="02020603050405020304" pitchFamily="18" charset="0"/>
                        </a:rPr>
                        <a:t>Bài kiểm tra được giáo viên sửa lỗi, nhận xét, cho điểm theo thang 10 điểm, </a:t>
                      </a:r>
                      <a:r>
                        <a:rPr lang="vi-VN" sz="2400" b="1" i="0" kern="1200">
                          <a:solidFill>
                            <a:srgbClr val="C00000"/>
                          </a:solidFill>
                          <a:effectLst/>
                          <a:latin typeface="Times New Roman" panose="02020603050405020304" pitchFamily="18" charset="0"/>
                          <a:ea typeface="+mn-ea"/>
                          <a:cs typeface="Times New Roman" panose="02020603050405020304" pitchFamily="18" charset="0"/>
                        </a:rPr>
                        <a:t>không cho điểm 0</a:t>
                      </a:r>
                      <a:r>
                        <a:rPr lang="vi-VN" sz="2400" b="0" i="0" kern="1200">
                          <a:solidFill>
                            <a:schemeClr val="dk1"/>
                          </a:solidFill>
                          <a:effectLst/>
                          <a:latin typeface="Times New Roman" panose="02020603050405020304" pitchFamily="18" charset="0"/>
                          <a:ea typeface="+mn-ea"/>
                          <a:cs typeface="Times New Roman" panose="02020603050405020304" pitchFamily="18" charset="0"/>
                        </a:rPr>
                        <a:t>, không cho điểm thập phân và được trả lại cho học sinh. Điểm của bài kiểm tra định kì không dùng để so sánh học sinh này với học sinh khác. Nếu kết quả bài kiểm tra cuối học kì I và cuối năm học bất thường so với đánh giá thường xuyên, giáo viên đề xuất với nhà trường có thể cho học sinh làm bài kiểm tra khác để đánh giá đúng kết quả học tập của học sinh.</a:t>
                      </a:r>
                      <a:endParaRPr lang="en-US" sz="24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9998890"/>
                  </a:ext>
                </a:extLst>
              </a:tr>
              <a:tr h="1590823">
                <a:tc gridSpan="2">
                  <a:txBody>
                    <a:bodyPr/>
                    <a:lstStyle/>
                    <a:p>
                      <a:pPr algn="l"/>
                      <a:r>
                        <a:rPr lang="en-US" sz="2400">
                          <a:solidFill>
                            <a:srgbClr val="C00000"/>
                          </a:solidFill>
                          <a:latin typeface="Times New Roman" panose="02020603050405020304" pitchFamily="18" charset="0"/>
                          <a:cs typeface="Times New Roman" panose="02020603050405020304" pitchFamily="18" charset="0"/>
                        </a:rPr>
                        <a:t>- Như vậy theo TT27 về đánh giá học sinh Tiểu học, thì Giáo viên </a:t>
                      </a:r>
                      <a:r>
                        <a:rPr lang="en-US" sz="2400" b="1" i="1">
                          <a:solidFill>
                            <a:srgbClr val="C00000"/>
                          </a:solidFill>
                          <a:latin typeface="Times New Roman" panose="02020603050405020304" pitchFamily="18" charset="0"/>
                          <a:cs typeface="Times New Roman" panose="02020603050405020304" pitchFamily="18" charset="0"/>
                        </a:rPr>
                        <a:t>được phép cho điểm 0 </a:t>
                      </a:r>
                      <a:r>
                        <a:rPr lang="en-US" sz="2400">
                          <a:solidFill>
                            <a:srgbClr val="C00000"/>
                          </a:solidFill>
                          <a:latin typeface="Times New Roman" panose="02020603050405020304" pitchFamily="18" charset="0"/>
                          <a:cs typeface="Times New Roman" panose="02020603050405020304" pitchFamily="18" charset="0"/>
                        </a:rPr>
                        <a:t>trong bài kiểm tra của học sinh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9279131"/>
                  </a:ext>
                </a:extLst>
              </a:tr>
            </a:tbl>
          </a:graphicData>
        </a:graphic>
      </p:graphicFrame>
    </p:spTree>
    <p:extLst>
      <p:ext uri="{BB962C8B-B14F-4D97-AF65-F5344CB8AC3E}">
        <p14:creationId xmlns:p14="http://schemas.microsoft.com/office/powerpoint/2010/main" val="1491747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B27E355F-727B-C004-99CF-5BE36C506246}"/>
              </a:ext>
            </a:extLst>
          </p:cNvPr>
          <p:cNvGraphicFramePr>
            <a:graphicFrameLocks noGrp="1"/>
          </p:cNvGraphicFramePr>
          <p:nvPr>
            <p:ph sz="half" idx="1"/>
            <p:extLst>
              <p:ext uri="{D42A27DB-BD31-4B8C-83A1-F6EECF244321}">
                <p14:modId xmlns:p14="http://schemas.microsoft.com/office/powerpoint/2010/main" val="299340262"/>
              </p:ext>
            </p:extLst>
          </p:nvPr>
        </p:nvGraphicFramePr>
        <p:xfrm>
          <a:off x="0" y="0"/>
          <a:ext cx="12192000" cy="6844683"/>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365628441"/>
                    </a:ext>
                  </a:extLst>
                </a:gridCol>
                <a:gridCol w="6096000">
                  <a:extLst>
                    <a:ext uri="{9D8B030D-6E8A-4147-A177-3AD203B41FA5}">
                      <a16:colId xmlns:a16="http://schemas.microsoft.com/office/drawing/2014/main" val="3316643813"/>
                    </a:ext>
                  </a:extLst>
                </a:gridCol>
              </a:tblGrid>
              <a:tr h="2041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latin typeface="Times New Roman" panose="02020603050405020304" pitchFamily="18" charset="0"/>
                          <a:cs typeface="Times New Roman" panose="02020603050405020304" pitchFamily="18" charset="0"/>
                        </a:rPr>
                        <a:t>TT27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latin typeface="Times New Roman" panose="02020603050405020304" pitchFamily="18" charset="0"/>
                          <a:cs typeface="Times New Roman" panose="02020603050405020304" pitchFamily="18" charset="0"/>
                        </a:rPr>
                        <a:t>TT22/30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2582368"/>
                  </a:ext>
                </a:extLst>
              </a:tr>
              <a:tr h="63583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a:latin typeface="Times New Roman" panose="02020603050405020304" pitchFamily="18" charset="0"/>
                          <a:cs typeface="Times New Roman" panose="02020603050405020304" pitchFamily="18" charset="0"/>
                        </a:rPr>
                        <a:t>7. Đánh giá cuối năm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324266376"/>
                  </a:ext>
                </a:extLst>
              </a:tr>
              <a:tr h="5843084">
                <a:tc>
                  <a:txBody>
                    <a:bodyPr/>
                    <a:lstStyle/>
                    <a:p>
                      <a:r>
                        <a:rPr lang="vi-VN" sz="1800" b="0" i="0" kern="1200">
                          <a:solidFill>
                            <a:schemeClr val="dk1"/>
                          </a:solidFill>
                          <a:effectLst/>
                          <a:latin typeface="+mn-lt"/>
                          <a:ea typeface="+mn-ea"/>
                          <a:cs typeface="+mn-cs"/>
                        </a:rPr>
                        <a:t>Đánh giá kết quả giáo dục học sinh theo bốn mức:</a:t>
                      </a:r>
                    </a:p>
                    <a:p>
                      <a:r>
                        <a:rPr lang="vi-VN" sz="1800" b="1" i="0" kern="1200">
                          <a:solidFill>
                            <a:schemeClr val="dk1"/>
                          </a:solidFill>
                          <a:effectLst/>
                          <a:latin typeface="+mn-lt"/>
                          <a:ea typeface="+mn-ea"/>
                          <a:cs typeface="+mn-cs"/>
                        </a:rPr>
                        <a:t>- Hoàn thành xuất sắc: </a:t>
                      </a:r>
                      <a:r>
                        <a:rPr lang="vi-VN" sz="1800" b="0" i="0" kern="1200">
                          <a:solidFill>
                            <a:schemeClr val="dk1"/>
                          </a:solidFill>
                          <a:effectLst/>
                          <a:latin typeface="+mn-lt"/>
                          <a:ea typeface="+mn-ea"/>
                          <a:cs typeface="+mn-cs"/>
                        </a:rPr>
                        <a:t>Những học sinh có kết quả đánh giá các môn học, </a:t>
                      </a:r>
                      <a:r>
                        <a:rPr lang="vi-VN" sz="1800" b="0" i="0" kern="1200">
                          <a:solidFill>
                            <a:srgbClr val="C00000"/>
                          </a:solidFill>
                          <a:effectLst/>
                          <a:latin typeface="+mn-lt"/>
                          <a:ea typeface="+mn-ea"/>
                          <a:cs typeface="+mn-cs"/>
                        </a:rPr>
                        <a:t>hoạt động giáo dục đạt mức Hoàn thành tốt; các phẩm chất, năng lực đạt mức Tốt; bài kiểm tra định kỳ cuối năm học của các môn học đạt 9 điểm trở lên;</a:t>
                      </a:r>
                    </a:p>
                    <a:p>
                      <a:r>
                        <a:rPr lang="vi-VN" sz="1800" b="1" i="0" kern="1200">
                          <a:solidFill>
                            <a:schemeClr val="dk1"/>
                          </a:solidFill>
                          <a:effectLst/>
                          <a:latin typeface="+mn-lt"/>
                          <a:ea typeface="+mn-ea"/>
                          <a:cs typeface="+mn-cs"/>
                        </a:rPr>
                        <a:t>- Hoàn thành tốt: </a:t>
                      </a:r>
                      <a:r>
                        <a:rPr lang="vi-VN" sz="1800" b="0" i="0" kern="1200">
                          <a:solidFill>
                            <a:schemeClr val="dk1"/>
                          </a:solidFill>
                          <a:effectLst/>
                          <a:latin typeface="+mn-lt"/>
                          <a:ea typeface="+mn-ea"/>
                          <a:cs typeface="+mn-cs"/>
                        </a:rPr>
                        <a:t>Những học sinh chưa đạt mức Hoàn thành xuất sắc, </a:t>
                      </a:r>
                      <a:r>
                        <a:rPr lang="vi-VN" sz="1800" b="0" i="0" kern="1200">
                          <a:solidFill>
                            <a:srgbClr val="C00000"/>
                          </a:solidFill>
                          <a:effectLst/>
                          <a:latin typeface="+mn-lt"/>
                          <a:ea typeface="+mn-ea"/>
                          <a:cs typeface="+mn-cs"/>
                        </a:rPr>
                        <a:t>nhưng có kết quả đánh giá các môn học, hoạt động giáo dục đạt mức Hoàn thành tốt</a:t>
                      </a:r>
                      <a:r>
                        <a:rPr lang="vi-VN" sz="1800" b="0" i="0" kern="1200">
                          <a:solidFill>
                            <a:schemeClr val="dk1"/>
                          </a:solidFill>
                          <a:effectLst/>
                          <a:latin typeface="+mn-lt"/>
                          <a:ea typeface="+mn-ea"/>
                          <a:cs typeface="+mn-cs"/>
                        </a:rPr>
                        <a:t>; </a:t>
                      </a:r>
                      <a:r>
                        <a:rPr lang="vi-VN" sz="1800" b="0" i="0" kern="1200">
                          <a:solidFill>
                            <a:srgbClr val="C00000"/>
                          </a:solidFill>
                          <a:effectLst/>
                          <a:latin typeface="+mn-lt"/>
                          <a:ea typeface="+mn-ea"/>
                          <a:cs typeface="+mn-cs"/>
                        </a:rPr>
                        <a:t>các phẩm chất, năng lực đạt mức Tốt; bài kiểm tra định kỳ cuối năm học các môn học đạt 7 điểm trở lên;</a:t>
                      </a:r>
                    </a:p>
                    <a:p>
                      <a:r>
                        <a:rPr lang="vi-VN" sz="1800" b="1" i="0" kern="1200">
                          <a:solidFill>
                            <a:schemeClr val="dk1"/>
                          </a:solidFill>
                          <a:effectLst/>
                          <a:latin typeface="+mn-lt"/>
                          <a:ea typeface="+mn-ea"/>
                          <a:cs typeface="+mn-cs"/>
                        </a:rPr>
                        <a:t>- Hoàn thành: </a:t>
                      </a:r>
                      <a:r>
                        <a:rPr lang="vi-VN" sz="1800" b="0" i="0" kern="1200">
                          <a:solidFill>
                            <a:schemeClr val="dk1"/>
                          </a:solidFill>
                          <a:effectLst/>
                          <a:latin typeface="+mn-lt"/>
                          <a:ea typeface="+mn-ea"/>
                          <a:cs typeface="+mn-cs"/>
                        </a:rPr>
                        <a:t>Những học sinh chưa đạt mức Hoàn thành xuất sắc và Hoàn thành tốt</a:t>
                      </a:r>
                      <a:r>
                        <a:rPr lang="vi-VN" sz="1800" b="0" i="0" kern="1200">
                          <a:solidFill>
                            <a:srgbClr val="C00000"/>
                          </a:solidFill>
                          <a:effectLst/>
                          <a:latin typeface="+mn-lt"/>
                          <a:ea typeface="+mn-ea"/>
                          <a:cs typeface="+mn-cs"/>
                        </a:rPr>
                        <a:t>, nhưng có kết quả đánh giá các môn học, hoạt động giáo dục đạt mức Hoàn thành tốt hoặc Hoàn thành; các phẩm chất, năng lực đạt mức Tốt hoặc Đạt; bài kiểm tra định kỳ cuối năm học các môn học đạt 5 điểm trở lên;</a:t>
                      </a:r>
                    </a:p>
                    <a:p>
                      <a:r>
                        <a:rPr lang="vi-VN" sz="1800" b="1" i="0" kern="1200">
                          <a:solidFill>
                            <a:schemeClr val="dk1"/>
                          </a:solidFill>
                          <a:effectLst/>
                          <a:latin typeface="+mn-lt"/>
                          <a:ea typeface="+mn-ea"/>
                          <a:cs typeface="+mn-cs"/>
                        </a:rPr>
                        <a:t>- Chưa hoàn thành: </a:t>
                      </a:r>
                      <a:r>
                        <a:rPr lang="vi-VN" sz="1800" b="0" i="0" kern="1200">
                          <a:solidFill>
                            <a:schemeClr val="dk1"/>
                          </a:solidFill>
                          <a:effectLst/>
                          <a:latin typeface="+mn-lt"/>
                          <a:ea typeface="+mn-ea"/>
                          <a:cs typeface="+mn-cs"/>
                        </a:rPr>
                        <a:t>Những học sinh không thuộc các đối tượng trên.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i="0" kern="1200">
                          <a:solidFill>
                            <a:schemeClr val="dk1"/>
                          </a:solidFill>
                          <a:effectLst/>
                          <a:latin typeface="+mn-lt"/>
                          <a:ea typeface="+mn-ea"/>
                          <a:cs typeface="+mn-cs"/>
                        </a:rPr>
                        <a:t>C</a:t>
                      </a:r>
                      <a:r>
                        <a:rPr lang="vi-VN" sz="1800" b="0" i="0" kern="1200">
                          <a:solidFill>
                            <a:schemeClr val="dk1"/>
                          </a:solidFill>
                          <a:effectLst/>
                          <a:latin typeface="+mn-lt"/>
                          <a:ea typeface="+mn-ea"/>
                          <a:cs typeface="+mn-cs"/>
                        </a:rPr>
                        <a:t>uối năm học, giáo viên căn cứ vào quá trình đánh giá thường xuyên và chuẩn kiến thức, kĩ năng để đánh giá học sinh đối với từng môn học, hoạt động giáo dục theo các mức sau:</a:t>
                      </a:r>
                    </a:p>
                    <a:p>
                      <a:r>
                        <a:rPr lang="vi-VN" sz="1800" b="1" i="0" kern="1200">
                          <a:solidFill>
                            <a:schemeClr val="dk1"/>
                          </a:solidFill>
                          <a:effectLst/>
                          <a:latin typeface="+mn-lt"/>
                          <a:ea typeface="+mn-ea"/>
                          <a:cs typeface="+mn-cs"/>
                        </a:rPr>
                        <a:t>- Hoàn thành tốt: </a:t>
                      </a:r>
                      <a:r>
                        <a:rPr lang="vi-VN" sz="1800" b="0" i="0" kern="1200">
                          <a:solidFill>
                            <a:schemeClr val="dk1"/>
                          </a:solidFill>
                          <a:effectLst/>
                          <a:latin typeface="+mn-lt"/>
                          <a:ea typeface="+mn-ea"/>
                          <a:cs typeface="+mn-cs"/>
                        </a:rPr>
                        <a:t>thực hiện tốt các yêu cầu học tập của môn học hoặc hoạt động giáo dục;</a:t>
                      </a:r>
                    </a:p>
                    <a:p>
                      <a:r>
                        <a:rPr lang="vi-VN" sz="1800" b="1" i="0" kern="1200">
                          <a:solidFill>
                            <a:schemeClr val="dk1"/>
                          </a:solidFill>
                          <a:effectLst/>
                          <a:latin typeface="+mn-lt"/>
                          <a:ea typeface="+mn-ea"/>
                          <a:cs typeface="+mn-cs"/>
                        </a:rPr>
                        <a:t>- Hoàn thành</a:t>
                      </a:r>
                      <a:r>
                        <a:rPr lang="vi-VN" sz="1800" b="0" i="0" kern="1200">
                          <a:solidFill>
                            <a:schemeClr val="dk1"/>
                          </a:solidFill>
                          <a:effectLst/>
                          <a:latin typeface="+mn-lt"/>
                          <a:ea typeface="+mn-ea"/>
                          <a:cs typeface="+mn-cs"/>
                        </a:rPr>
                        <a:t>: thực hiện được các yêu cầu học tập của môn học hoặc hoạt động giáo dục;</a:t>
                      </a:r>
                    </a:p>
                    <a:p>
                      <a:r>
                        <a:rPr lang="vi-VN" sz="1800" b="1" i="0" kern="1200">
                          <a:solidFill>
                            <a:schemeClr val="dk1"/>
                          </a:solidFill>
                          <a:effectLst/>
                          <a:latin typeface="+mn-lt"/>
                          <a:ea typeface="+mn-ea"/>
                          <a:cs typeface="+mn-cs"/>
                        </a:rPr>
                        <a:t>- Chưa hoàn thành: </a:t>
                      </a:r>
                      <a:r>
                        <a:rPr lang="vi-VN" sz="1800" b="0" i="0" kern="1200">
                          <a:solidFill>
                            <a:schemeClr val="dk1"/>
                          </a:solidFill>
                          <a:effectLst/>
                          <a:latin typeface="+mn-lt"/>
                          <a:ea typeface="+mn-ea"/>
                          <a:cs typeface="+mn-cs"/>
                        </a:rPr>
                        <a:t>chưa thực hiện được một số yêu cầu học tập của môn học hoặc hoạt động giáo dục;</a:t>
                      </a:r>
                    </a:p>
                    <a:p>
                      <a:endParaRPr lang="en-US" sz="2400">
                        <a:latin typeface="Times New Roman" panose="02020603050405020304" pitchFamily="18"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9998890"/>
                  </a:ext>
                </a:extLst>
              </a:tr>
            </a:tbl>
          </a:graphicData>
        </a:graphic>
      </p:graphicFrame>
    </p:spTree>
    <p:extLst>
      <p:ext uri="{BB962C8B-B14F-4D97-AF65-F5344CB8AC3E}">
        <p14:creationId xmlns:p14="http://schemas.microsoft.com/office/powerpoint/2010/main" val="1440297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B27E355F-727B-C004-99CF-5BE36C506246}"/>
              </a:ext>
            </a:extLst>
          </p:cNvPr>
          <p:cNvGraphicFramePr>
            <a:graphicFrameLocks noGrp="1"/>
          </p:cNvGraphicFramePr>
          <p:nvPr>
            <p:ph sz="half" idx="1"/>
            <p:extLst>
              <p:ext uri="{D42A27DB-BD31-4B8C-83A1-F6EECF244321}">
                <p14:modId xmlns:p14="http://schemas.microsoft.com/office/powerpoint/2010/main" val="1481833307"/>
              </p:ext>
            </p:extLst>
          </p:nvPr>
        </p:nvGraphicFramePr>
        <p:xfrm>
          <a:off x="0" y="2"/>
          <a:ext cx="12192000" cy="6857998"/>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365628441"/>
                    </a:ext>
                  </a:extLst>
                </a:gridCol>
                <a:gridCol w="6096000">
                  <a:extLst>
                    <a:ext uri="{9D8B030D-6E8A-4147-A177-3AD203B41FA5}">
                      <a16:colId xmlns:a16="http://schemas.microsoft.com/office/drawing/2014/main" val="3316643813"/>
                    </a:ext>
                  </a:extLst>
                </a:gridCol>
              </a:tblGrid>
              <a:tr h="3793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latin typeface="Times New Roman" panose="02020603050405020304" pitchFamily="18" charset="0"/>
                          <a:cs typeface="Times New Roman" panose="02020603050405020304" pitchFamily="18" charset="0"/>
                        </a:rPr>
                        <a:t>TT27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latin typeface="Times New Roman" panose="02020603050405020304" pitchFamily="18" charset="0"/>
                          <a:cs typeface="Times New Roman" panose="02020603050405020304" pitchFamily="18" charset="0"/>
                        </a:rPr>
                        <a:t>TT22/30 ĐÁNH GIÁ HỌC SINH TIỂU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2582368"/>
                  </a:ext>
                </a:extLst>
              </a:tr>
              <a:tr h="598228">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a:latin typeface="Times New Roman" panose="02020603050405020304" pitchFamily="18" charset="0"/>
                          <a:cs typeface="Times New Roman" panose="02020603050405020304" pitchFamily="18" charset="0"/>
                        </a:rPr>
                        <a:t>8. Xét hoàn thành chương trình lớp học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324266376"/>
                  </a:ext>
                </a:extLst>
              </a:tr>
              <a:tr h="5880390">
                <a:tc>
                  <a:txBody>
                    <a:bodyPr/>
                    <a:lstStyle/>
                    <a:p>
                      <a:r>
                        <a:rPr lang="vi-VN" sz="2000" b="0" i="0" kern="1200">
                          <a:solidFill>
                            <a:schemeClr val="dk1"/>
                          </a:solidFill>
                          <a:effectLst/>
                          <a:latin typeface="Times New Roman" panose="02020603050405020304" pitchFamily="18" charset="0"/>
                          <a:ea typeface="+mn-ea"/>
                          <a:cs typeface="Times New Roman" panose="02020603050405020304" pitchFamily="18" charset="0"/>
                        </a:rPr>
                        <a:t>Xét hoàn thành chương trình lớp học:</a:t>
                      </a:r>
                    </a:p>
                    <a:p>
                      <a:r>
                        <a:rPr lang="vi-VN" sz="2000" b="0" i="0" kern="1200">
                          <a:solidFill>
                            <a:schemeClr val="dk1"/>
                          </a:solidFill>
                          <a:effectLst/>
                          <a:latin typeface="Times New Roman" panose="02020603050405020304" pitchFamily="18" charset="0"/>
                          <a:ea typeface="+mn-ea"/>
                          <a:cs typeface="Times New Roman" panose="02020603050405020304" pitchFamily="18" charset="0"/>
                        </a:rPr>
                        <a:t>a) Học sinh được xác nhận hoàn thành chương trình lớp học là những học sinh được đánh giá kết quả giáo dục ở một trong ba mức: </a:t>
                      </a:r>
                      <a:r>
                        <a:rPr lang="vi-VN" sz="2000" b="0" i="0" kern="1200">
                          <a:solidFill>
                            <a:srgbClr val="C00000"/>
                          </a:solidFill>
                          <a:effectLst/>
                          <a:latin typeface="Times New Roman" panose="02020603050405020304" pitchFamily="18" charset="0"/>
                          <a:ea typeface="+mn-ea"/>
                          <a:cs typeface="Times New Roman" panose="02020603050405020304" pitchFamily="18" charset="0"/>
                        </a:rPr>
                        <a:t>Hoàn thành xuất sắc, Hoàn thành tốt, Hoàn thành.</a:t>
                      </a:r>
                    </a:p>
                    <a:p>
                      <a:r>
                        <a:rPr lang="vi-VN" sz="2000" b="0" i="0" kern="1200">
                          <a:solidFill>
                            <a:schemeClr val="dk1"/>
                          </a:solidFill>
                          <a:effectLst/>
                          <a:latin typeface="Times New Roman" panose="02020603050405020304" pitchFamily="18" charset="0"/>
                          <a:ea typeface="+mn-ea"/>
                          <a:cs typeface="Times New Roman" panose="02020603050405020304" pitchFamily="18" charset="0"/>
                        </a:rPr>
                        <a:t>b) Đối với học sinh chưa được xác nhận hoàn thành chương trình lớp học, giáo viên lập kế hoạch, hướng dẫn, giúp đỡ; đánh giá bổ sung để xét hoàn thành chương trình lớp học.</a:t>
                      </a:r>
                    </a:p>
                    <a:p>
                      <a:r>
                        <a:rPr lang="vi-VN" sz="2000" b="0" i="0" kern="1200">
                          <a:solidFill>
                            <a:schemeClr val="dk1"/>
                          </a:solidFill>
                          <a:effectLst/>
                          <a:latin typeface="Times New Roman" panose="02020603050405020304" pitchFamily="18" charset="0"/>
                          <a:ea typeface="+mn-ea"/>
                          <a:cs typeface="Times New Roman" panose="02020603050405020304" pitchFamily="18" charset="0"/>
                        </a:rPr>
                        <a:t>c) Đối với học sinh đã được hướng dẫn, giúp đỡ mà vẫn chưa đủ điều kiện hoàn thành chương trình lớp học, tùy theo mức độ chưa hoàn thành ở các môn học, hoạt động giáo dục, mức độ hình thành và phát triển một số phẩm chất, năng lực, giáo viên lập danh sách báo cáo hiệu trưởng để tổ chức kiểm tra, đánh giá và xem xét, quyết định việc được lên lớp hoặc chưa được lên lớp.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vi-VN" sz="1900" b="0" i="0" kern="1200">
                          <a:solidFill>
                            <a:schemeClr val="dk1"/>
                          </a:solidFill>
                          <a:effectLst/>
                          <a:latin typeface="Times New Roman" panose="02020603050405020304" pitchFamily="18" charset="0"/>
                          <a:ea typeface="+mn-ea"/>
                          <a:cs typeface="Times New Roman" panose="02020603050405020304" pitchFamily="18" charset="0"/>
                        </a:rPr>
                        <a:t>Xét hoàn thành chương trình lớp học:</a:t>
                      </a:r>
                    </a:p>
                    <a:p>
                      <a:r>
                        <a:rPr lang="vi-VN" sz="1900" b="0" i="0" kern="1200">
                          <a:solidFill>
                            <a:schemeClr val="dk1"/>
                          </a:solidFill>
                          <a:effectLst/>
                          <a:latin typeface="Times New Roman" panose="02020603050405020304" pitchFamily="18" charset="0"/>
                          <a:ea typeface="+mn-ea"/>
                          <a:cs typeface="Times New Roman" panose="02020603050405020304" pitchFamily="18" charset="0"/>
                        </a:rPr>
                        <a:t>a) Học sinh được xác nhận hoàn thành chương trình lớp học phải đạt các điều kiện sau:</a:t>
                      </a:r>
                    </a:p>
                    <a:p>
                      <a:r>
                        <a:rPr lang="vi-VN" sz="1900" b="0" i="0" kern="1200">
                          <a:solidFill>
                            <a:schemeClr val="dk1"/>
                          </a:solidFill>
                          <a:effectLst/>
                          <a:latin typeface="Times New Roman" panose="02020603050405020304" pitchFamily="18" charset="0"/>
                          <a:ea typeface="+mn-ea"/>
                          <a:cs typeface="Times New Roman" panose="02020603050405020304" pitchFamily="18" charset="0"/>
                        </a:rPr>
                        <a:t>- Đánh giá định kì về học tập cuối năm học của từng môn học và hoạt động giáo dục: </a:t>
                      </a:r>
                      <a:r>
                        <a:rPr lang="vi-VN" sz="1900" b="0" i="0" kern="1200">
                          <a:solidFill>
                            <a:srgbClr val="C00000"/>
                          </a:solidFill>
                          <a:effectLst/>
                          <a:latin typeface="Times New Roman" panose="02020603050405020304" pitchFamily="18" charset="0"/>
                          <a:ea typeface="+mn-ea"/>
                          <a:cs typeface="Times New Roman" panose="02020603050405020304" pitchFamily="18" charset="0"/>
                        </a:rPr>
                        <a:t>Hoàn thành tốt hoặc Hoàn thành</a:t>
                      </a:r>
                      <a:r>
                        <a:rPr lang="vi-VN" sz="1900" b="0" i="0" kern="1200">
                          <a:solidFill>
                            <a:schemeClr val="dk1"/>
                          </a:solidFill>
                          <a:effectLst/>
                          <a:latin typeface="Times New Roman" panose="02020603050405020304" pitchFamily="18" charset="0"/>
                          <a:ea typeface="+mn-ea"/>
                          <a:cs typeface="Times New Roman" panose="02020603050405020304" pitchFamily="18" charset="0"/>
                        </a:rPr>
                        <a:t>;</a:t>
                      </a:r>
                    </a:p>
                    <a:p>
                      <a:r>
                        <a:rPr lang="vi-VN" sz="1900" b="0" i="0" kern="1200">
                          <a:solidFill>
                            <a:srgbClr val="C00000"/>
                          </a:solidFill>
                          <a:effectLst/>
                          <a:latin typeface="Times New Roman" panose="02020603050405020304" pitchFamily="18" charset="0"/>
                          <a:ea typeface="+mn-ea"/>
                          <a:cs typeface="Times New Roman" panose="02020603050405020304" pitchFamily="18" charset="0"/>
                        </a:rPr>
                        <a:t>- Đánh giá định kì về từng năng lực và phẩm chất cuối năm học: Tốt hoặc Đạt;</a:t>
                      </a:r>
                    </a:p>
                    <a:p>
                      <a:r>
                        <a:rPr lang="vi-VN" sz="1900" b="0" i="0" kern="1200">
                          <a:solidFill>
                            <a:srgbClr val="C00000"/>
                          </a:solidFill>
                          <a:effectLst/>
                          <a:latin typeface="Times New Roman" panose="02020603050405020304" pitchFamily="18" charset="0"/>
                          <a:ea typeface="+mn-ea"/>
                          <a:cs typeface="Times New Roman" panose="02020603050405020304" pitchFamily="18" charset="0"/>
                        </a:rPr>
                        <a:t>- Bài kiểm tra định kì cuối năm học của các môn học đạt điểm 5 trở lên;</a:t>
                      </a:r>
                    </a:p>
                    <a:p>
                      <a:r>
                        <a:rPr lang="vi-VN" sz="1900" b="0" i="0" kern="1200">
                          <a:solidFill>
                            <a:schemeClr val="dk1"/>
                          </a:solidFill>
                          <a:effectLst/>
                          <a:latin typeface="Times New Roman" panose="02020603050405020304" pitchFamily="18" charset="0"/>
                          <a:ea typeface="+mn-ea"/>
                          <a:cs typeface="Times New Roman" panose="02020603050405020304" pitchFamily="18" charset="0"/>
                        </a:rPr>
                        <a:t>b) Đối với học sinh chưa được xác nhận hoàn thành chương trình lớp học, giáo viên lập kế hoạch, hướng dẫn, giúp đỡ; đánh giá bổ sung để xét hoàn thành chương trình lớp học;</a:t>
                      </a:r>
                    </a:p>
                    <a:p>
                      <a:r>
                        <a:rPr lang="vi-VN" sz="1900" b="0" i="0" kern="1200">
                          <a:solidFill>
                            <a:schemeClr val="dk1"/>
                          </a:solidFill>
                          <a:effectLst/>
                          <a:latin typeface="Times New Roman" panose="02020603050405020304" pitchFamily="18" charset="0"/>
                          <a:ea typeface="+mn-ea"/>
                          <a:cs typeface="Times New Roman" panose="02020603050405020304" pitchFamily="18" charset="0"/>
                        </a:rPr>
                        <a:t>c) Đối với học sinh đã được hướng dẫn, giúp đỡ mà vẫn chưa đủ điều kiện hoàn thành chương trình lớp học, tùy theo mức độ chưa hoàn thành ở các môn học, hoạt động giáo dục, mức độ hình thành và phát triển một số năng lực, phẩm chất, giáo viên lập danh sách báo cáo hiệu trưởng xem xét, quyết định việc lên lớp hoặc ở lại lớp.</a:t>
                      </a:r>
                      <a:endParaRPr lang="en-US" sz="2400">
                        <a:latin typeface="Times New Roman" panose="02020603050405020304" pitchFamily="18"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9998890"/>
                  </a:ext>
                </a:extLst>
              </a:tr>
            </a:tbl>
          </a:graphicData>
        </a:graphic>
      </p:graphicFrame>
    </p:spTree>
    <p:extLst>
      <p:ext uri="{BB962C8B-B14F-4D97-AF65-F5344CB8AC3E}">
        <p14:creationId xmlns:p14="http://schemas.microsoft.com/office/powerpoint/2010/main" val="2411669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TotalTime>
  <Words>2727</Words>
  <Application>Microsoft Office PowerPoint</Application>
  <PresentationFormat>Widescreen</PresentationFormat>
  <Paragraphs>137</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Những điểm mới của TT27 về đánh giá học sinh tiểu học so với TT22/30 GIÁO VIÊN TIỂU HỌC CẦN BIẾT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Những điểm mới của TT27 về đánh giá học sinh tiểu học so với TT22/30 GIÁO VIÊN TIỂU HỌC CẦN BIẾT</dc:title>
  <dc:creator>Ji Cloud</dc:creator>
  <cp:lastModifiedBy>Ji Cloud</cp:lastModifiedBy>
  <cp:revision>5</cp:revision>
  <dcterms:created xsi:type="dcterms:W3CDTF">2022-12-01T07:15:18Z</dcterms:created>
  <dcterms:modified xsi:type="dcterms:W3CDTF">2022-12-01T16:56:15Z</dcterms:modified>
</cp:coreProperties>
</file>