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1"/>
  </p:notesMasterIdLst>
  <p:sldIdLst>
    <p:sldId id="256" r:id="rId3"/>
    <p:sldId id="332" r:id="rId4"/>
    <p:sldId id="262" r:id="rId5"/>
    <p:sldId id="257" r:id="rId6"/>
    <p:sldId id="258" r:id="rId7"/>
    <p:sldId id="357" r:id="rId8"/>
    <p:sldId id="301" r:id="rId9"/>
    <p:sldId id="288" r:id="rId10"/>
    <p:sldId id="343" r:id="rId11"/>
    <p:sldId id="291" r:id="rId12"/>
    <p:sldId id="279" r:id="rId13"/>
    <p:sldId id="292" r:id="rId14"/>
    <p:sldId id="280" r:id="rId15"/>
    <p:sldId id="344" r:id="rId16"/>
    <p:sldId id="295" r:id="rId17"/>
    <p:sldId id="358" r:id="rId18"/>
    <p:sldId id="356" r:id="rId19"/>
    <p:sldId id="33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1F7"/>
    <a:srgbClr val="0066FF"/>
    <a:srgbClr val="19A0E6"/>
    <a:srgbClr val="66D4FE"/>
    <a:srgbClr val="2981E4"/>
    <a:srgbClr val="FED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FF3AA-5217-436E-87E7-D2A23FE5E0AF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F11B-CBD3-4300-BA9C-475B210B68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1F11B-CBD3-4300-BA9C-475B210B68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17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9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1F11B-CBD3-4300-BA9C-475B210B68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88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8BF9-6EE8-4736-BDC6-DE95B18AD252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8371-FB81-43C6-A9D7-4DD9314C62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02BE-0AC7-4C2A-9D94-4CE3F620DC77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05F04-4CC5-426F-9A62-915DF55CF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6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02BE-0AC7-4C2A-9D94-4CE3F620DC77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05F04-4CC5-426F-9A62-915DF55CF2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02BE-0AC7-4C2A-9D94-4CE3F620DC77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05F04-4CC5-426F-9A62-915DF55CF2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02BE-0AC7-4C2A-9D94-4CE3F620DC77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05F04-4CC5-426F-9A62-915DF55CF2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8BF9-6EE8-4736-BDC6-DE95B18AD252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8371-FB81-43C6-A9D7-4DD9314C62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0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6D4FE"/>
            </a:gs>
            <a:gs pos="100000">
              <a:srgbClr val="19A0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462586" y="5526036"/>
            <a:ext cx="15117172" cy="2663927"/>
            <a:chOff x="-1628276" y="4136923"/>
            <a:chExt cx="15117172" cy="4813297"/>
          </a:xfrm>
        </p:grpSpPr>
        <p:grpSp>
          <p:nvGrpSpPr>
            <p:cNvPr id="8" name="组合 7"/>
            <p:cNvGrpSpPr/>
            <p:nvPr/>
          </p:nvGrpSpPr>
          <p:grpSpPr>
            <a:xfrm>
              <a:off x="-1296897" y="4136923"/>
              <a:ext cx="14785793" cy="4419600"/>
              <a:chOff x="-1277257" y="4804229"/>
              <a:chExt cx="14785793" cy="4419600"/>
            </a:xfrm>
            <a:solidFill>
              <a:srgbClr val="AFE1F7"/>
            </a:solidFill>
            <a:effectLst>
              <a:outerShdw blurRad="203200" dist="38100" dir="13500000" algn="br" rotWithShape="0">
                <a:srgbClr val="0066FF">
                  <a:alpha val="36000"/>
                </a:srgbClr>
              </a:outerShdw>
            </a:effectLst>
          </p:grpSpPr>
          <p:sp>
            <p:nvSpPr>
              <p:cNvPr id="16" name="椭圆 15"/>
              <p:cNvSpPr/>
              <p:nvPr/>
            </p:nvSpPr>
            <p:spPr>
              <a:xfrm>
                <a:off x="-1277257" y="4804229"/>
                <a:ext cx="3178628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863600" y="5508172"/>
                <a:ext cx="3911599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784599" y="5921829"/>
                <a:ext cx="3911599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652983" y="6045201"/>
                <a:ext cx="2086429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 rot="20311348">
                <a:off x="8172719" y="5921827"/>
                <a:ext cx="3035303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 rot="20311348">
                <a:off x="10473233" y="5062866"/>
                <a:ext cx="3035303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-1628276" y="4737449"/>
              <a:ext cx="15115355" cy="4212771"/>
              <a:chOff x="-1352996" y="5011058"/>
              <a:chExt cx="15115355" cy="4212771"/>
            </a:xfrm>
            <a:effectLst>
              <a:outerShdw blurRad="203200" dist="38100" dir="13500000" algn="br" rotWithShape="0">
                <a:srgbClr val="0066FF">
                  <a:alpha val="36000"/>
                </a:srgbClr>
              </a:outerShdw>
            </a:effectLst>
          </p:grpSpPr>
          <p:sp>
            <p:nvSpPr>
              <p:cNvPr id="10" name="椭圆 9"/>
              <p:cNvSpPr/>
              <p:nvPr/>
            </p:nvSpPr>
            <p:spPr>
              <a:xfrm>
                <a:off x="-1352996" y="5011058"/>
                <a:ext cx="3178628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703580" y="5776941"/>
                <a:ext cx="3911599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459477" y="6045201"/>
                <a:ext cx="4279935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rot="20311348">
                <a:off x="7360239" y="5921828"/>
                <a:ext cx="3035303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9419762" y="5776941"/>
                <a:ext cx="4342597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-338679" y="5911071"/>
                <a:ext cx="6160098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hyperlink" Target="http://images.google.com.vn/imgres?imgurl=http://www.timkiem24h.com.vn/modules/News/pic/1163831142_pinaco1.gif&amp;imgrefurl=http://www.timkiem24h.com.vn/doanhnghiep-83&amp;usg=__f53w9u8HRQZRj-syw_w18kiN7nA=&amp;h=220&amp;w=242&amp;sz=17&amp;hl=vi&amp;start=9&amp;tbnid=wettJX8TcSmj9M:&amp;tbnh=100&amp;tbnw=110&amp;prev=/images%3Fq%3D%25E1%25BA%25AFc%2Bquy%26gbv%3D2%26hl%3Dvi%26sa%3D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hyperlink" Target="http://images.google.com.vn/imgres?imgurl=http://img248.imageshack.us/img248/2255/pin1qv7.jpg&amp;imgrefurl=http://redcafevn.net/diendan/showthread.php%3Fp%3D492809&amp;usg=__7PxrkQTpomSpHZ5kWbjCvU1SV8s=&amp;h=963&amp;w=800&amp;sz=294&amp;hl=vi&amp;start=1&amp;tbnid=Rg-xWgllw2s8WM:&amp;tbnh=148&amp;tbnw=123&amp;prev=/images%3Fq%3Dpin%26gbv%3D2%26ndsp%3D18%26hl%3Dvi%26sa%3DN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0FA">
                <a:alpha val="48000"/>
              </a:srgbClr>
            </a:gs>
            <a:gs pos="100000">
              <a:srgbClr val="0062EB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01"/>
          <a:stretch>
            <a:fillRect/>
          </a:stretch>
        </p:blipFill>
        <p:spPr>
          <a:xfrm>
            <a:off x="-79287" y="-111368"/>
            <a:ext cx="6678598" cy="6945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3" r="12920"/>
          <a:stretch>
            <a:fillRect/>
          </a:stretch>
        </p:blipFill>
        <p:spPr>
          <a:xfrm>
            <a:off x="2195455" y="-111369"/>
            <a:ext cx="9996546" cy="69455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2933697"/>
            <a:ext cx="952500" cy="828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62" y="661987"/>
            <a:ext cx="1247775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" y="2024280"/>
            <a:ext cx="857250" cy="561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71" y="661987"/>
            <a:ext cx="8217451" cy="66349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7"/>
          <a:stretch>
            <a:fillRect/>
          </a:stretch>
        </p:blipFill>
        <p:spPr>
          <a:xfrm>
            <a:off x="52328" y="3674629"/>
            <a:ext cx="5613331" cy="29699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099" y="5212211"/>
            <a:ext cx="1125275" cy="9991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05" y="1033461"/>
            <a:ext cx="1104900" cy="6381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23" y="1256982"/>
            <a:ext cx="3060177" cy="64285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99" y="4962154"/>
            <a:ext cx="1123950" cy="847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3353" y="1237641"/>
            <a:ext cx="290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KHOA HỌC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15285" y="2258296"/>
            <a:ext cx="6574704" cy="1705930"/>
            <a:chOff x="5111920" y="2228842"/>
            <a:chExt cx="4865585" cy="1262467"/>
          </a:xfrm>
        </p:grpSpPr>
        <p:sp>
          <p:nvSpPr>
            <p:cNvPr id="8" name="矩形: 圆角 7"/>
            <p:cNvSpPr/>
            <p:nvPr/>
          </p:nvSpPr>
          <p:spPr>
            <a:xfrm rot="18659069">
              <a:off x="5111920" y="2256883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 rot="18659069">
              <a:off x="6426747" y="2262584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 rot="18659069">
              <a:off x="7553734" y="2228842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 rot="18659069">
              <a:off x="8748780" y="2244114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066618" y="5023607"/>
            <a:ext cx="514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GV: </a:t>
            </a:r>
            <a:r>
              <a:rPr lang="vi-VN" altLang="zh-CN" sz="2400" b="1" spc="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Vũ Thị Minh Hồng</a:t>
            </a:r>
            <a:endParaRPr lang="zh-CN" altLang="en-US" sz="2400" b="1" spc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499" y="44162"/>
            <a:ext cx="8896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CƯMGAR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NGUYỄN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4483" y="2618389"/>
            <a:ext cx="6670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LƯƠNG ĐIỆN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645F0B58-CECA-4880-82CA-1100A686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66"/>
                </a:solidFill>
              </a:rPr>
              <a:t>Một số dụng cụ sử dụng năng lượng điện để thắp sáng</a:t>
            </a:r>
          </a:p>
        </p:txBody>
      </p:sp>
      <p:pic>
        <p:nvPicPr>
          <p:cNvPr id="9219" name="Picture 5" descr="CA0KYEVICAW1Q9UACAXQ0BS1CA09J2A8CAI5CCU4CAW0DDU7CA2QGGLVCAF0GANVCAAFF2WACAPKZOUPCAPOM3WFCAIKWS1CCAIXIRPTCAFETPRLCA2U44QMCAW93HUFCAJFPZ2BCA27YB4TCAMSZKXBCA4QRIO7">
            <a:extLst>
              <a:ext uri="{FF2B5EF4-FFF2-40B4-BE49-F238E27FC236}">
                <a16:creationId xmlns:a16="http://schemas.microsoft.com/office/drawing/2014/main" id="{4B5CA794-0CCA-404F-8063-F9E55578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1"/>
            <a:ext cx="25908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den ngu 4">
            <a:extLst>
              <a:ext uri="{FF2B5EF4-FFF2-40B4-BE49-F238E27FC236}">
                <a16:creationId xmlns:a16="http://schemas.microsoft.com/office/drawing/2014/main" id="{E3960C4C-A721-47D2-9B7F-F90CA194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693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ong den 4">
            <a:extLst>
              <a:ext uri="{FF2B5EF4-FFF2-40B4-BE49-F238E27FC236}">
                <a16:creationId xmlns:a16="http://schemas.microsoft.com/office/drawing/2014/main" id="{3AA7740A-12F0-4214-B2E1-8069A7AF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906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pro_700product_s21[1]">
            <a:extLst>
              <a:ext uri="{FF2B5EF4-FFF2-40B4-BE49-F238E27FC236}">
                <a16:creationId xmlns:a16="http://schemas.microsoft.com/office/drawing/2014/main" id="{24FE0C40-1917-449C-8908-C7D400A7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72" y="4724399"/>
            <a:ext cx="2438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Máng đèn huỳnh quang Philips SiMbat TMS012 T8 1 bóng 0.6m/18W">
            <a:extLst>
              <a:ext uri="{FF2B5EF4-FFF2-40B4-BE49-F238E27FC236}">
                <a16:creationId xmlns:a16="http://schemas.microsoft.com/office/drawing/2014/main" id="{144943B5-F9BC-446D-A4BA-93F5D486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724400"/>
            <a:ext cx="2952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000491_300[1]">
            <a:extLst>
              <a:ext uri="{FF2B5EF4-FFF2-40B4-BE49-F238E27FC236}">
                <a16:creationId xmlns:a16="http://schemas.microsoft.com/office/drawing/2014/main" id="{D2120CE2-43CE-4A23-B3C6-85E90CAF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1275010513_96439190_2-Ban-May-p-Trung-hien-dai-Gia-cuc-re-Thanh-pho-Ho-Chi-Minh-1275010513[1]">
            <a:extLst>
              <a:ext uri="{FF2B5EF4-FFF2-40B4-BE49-F238E27FC236}">
                <a16:creationId xmlns:a16="http://schemas.microsoft.com/office/drawing/2014/main" id="{E60FC85E-9030-4C6A-8D15-F47E6817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banuihoinuocROWNTADZ9020[1]">
            <a:extLst>
              <a:ext uri="{FF2B5EF4-FFF2-40B4-BE49-F238E27FC236}">
                <a16:creationId xmlns:a16="http://schemas.microsoft.com/office/drawing/2014/main" id="{146AFEA8-B68C-466A-90B1-457275E8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66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lo-vi-song[1]">
            <a:extLst>
              <a:ext uri="{FF2B5EF4-FFF2-40B4-BE49-F238E27FC236}">
                <a16:creationId xmlns:a16="http://schemas.microsoft.com/office/drawing/2014/main" id="{6855456E-52F1-4DB6-BFE9-6CD49E5C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gl-073[1]">
            <a:extLst>
              <a:ext uri="{FF2B5EF4-FFF2-40B4-BE49-F238E27FC236}">
                <a16:creationId xmlns:a16="http://schemas.microsoft.com/office/drawing/2014/main" id="{C296DC38-0ADA-44CB-8967-A2F44129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1513__61216_zoom[1]">
            <a:extLst>
              <a:ext uri="{FF2B5EF4-FFF2-40B4-BE49-F238E27FC236}">
                <a16:creationId xmlns:a16="http://schemas.microsoft.com/office/drawing/2014/main" id="{961007BB-B93D-4C68-A3B0-81610227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338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11">
            <a:extLst>
              <a:ext uri="{FF2B5EF4-FFF2-40B4-BE49-F238E27FC236}">
                <a16:creationId xmlns:a16="http://schemas.microsoft.com/office/drawing/2014/main" id="{93AAEBEB-4DCF-45C9-8EB3-B0B5A0A4313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0250" name="Picture 12" descr="n3">
              <a:extLst>
                <a:ext uri="{FF2B5EF4-FFF2-40B4-BE49-F238E27FC236}">
                  <a16:creationId xmlns:a16="http://schemas.microsoft.com/office/drawing/2014/main" id="{CB384C45-5406-412E-B8F3-1AFC40787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3" descr="n3">
              <a:extLst>
                <a:ext uri="{FF2B5EF4-FFF2-40B4-BE49-F238E27FC236}">
                  <a16:creationId xmlns:a16="http://schemas.microsoft.com/office/drawing/2014/main" id="{896FBB29-056D-4A45-98A4-D3C9A3E33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4" descr="n3">
              <a:extLst>
                <a:ext uri="{FF2B5EF4-FFF2-40B4-BE49-F238E27FC236}">
                  <a16:creationId xmlns:a16="http://schemas.microsoft.com/office/drawing/2014/main" id="{4F4A2AF4-5EFE-4AEB-BD5D-A5C4FAF67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5" descr="n3">
              <a:extLst>
                <a:ext uri="{FF2B5EF4-FFF2-40B4-BE49-F238E27FC236}">
                  <a16:creationId xmlns:a16="http://schemas.microsoft.com/office/drawing/2014/main" id="{D0EAE371-D4E1-4226-96AB-908D3103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9" name="Text Box 19">
            <a:extLst>
              <a:ext uri="{FF2B5EF4-FFF2-40B4-BE49-F238E27FC236}">
                <a16:creationId xmlns:a16="http://schemas.microsoft.com/office/drawing/2014/main" id="{909F738B-88B5-4A5B-88A8-6D36823A6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</a:rPr>
              <a:t>Sử dụng năng lượng điện để đốt nóng.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C8188F4A-B630-4ED3-95D7-CFD32024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5575"/>
            <a:ext cx="851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MỘT SỐ DỤNG CỤ DÙNG ĐỂ CHẠY MÁY VÀ TRUYỀN TIN</a:t>
            </a:r>
          </a:p>
        </p:txBody>
      </p:sp>
      <p:pic>
        <p:nvPicPr>
          <p:cNvPr id="11267" name="Picture 5" descr="Sony-VAIO-VPC-EE31FX-BJ-15">
            <a:extLst>
              <a:ext uri="{FF2B5EF4-FFF2-40B4-BE49-F238E27FC236}">
                <a16:creationId xmlns:a16="http://schemas.microsoft.com/office/drawing/2014/main" id="{83C96D64-9DA5-4A6F-8DBD-ACEF1C1A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s_1337270164">
            <a:extLst>
              <a:ext uri="{FF2B5EF4-FFF2-40B4-BE49-F238E27FC236}">
                <a16:creationId xmlns:a16="http://schemas.microsoft.com/office/drawing/2014/main" id="{94242027-251D-4DC5-B7C0-CFC332C9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000116[1]">
            <a:extLst>
              <a:ext uri="{FF2B5EF4-FFF2-40B4-BE49-F238E27FC236}">
                <a16:creationId xmlns:a16="http://schemas.microsoft.com/office/drawing/2014/main" id="{3A409E3E-93F7-4F36-B617-DAA44F6D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954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145609PM[1]">
            <a:extLst>
              <a:ext uri="{FF2B5EF4-FFF2-40B4-BE49-F238E27FC236}">
                <a16:creationId xmlns:a16="http://schemas.microsoft.com/office/drawing/2014/main" id="{897A29FE-D896-4F4F-98C4-17B7AD5D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nordica4161[1]">
            <a:extLst>
              <a:ext uri="{FF2B5EF4-FFF2-40B4-BE49-F238E27FC236}">
                <a16:creationId xmlns:a16="http://schemas.microsoft.com/office/drawing/2014/main" id="{CEE93BA1-EB88-47DC-901F-61A46274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Ảnh số 18">
            <a:extLst>
              <a:ext uri="{FF2B5EF4-FFF2-40B4-BE49-F238E27FC236}">
                <a16:creationId xmlns:a16="http://schemas.microsoft.com/office/drawing/2014/main" id="{EFB65C04-EA3A-463F-A73A-FB085DF6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81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2[1]">
            <a:extLst>
              <a:ext uri="{FF2B5EF4-FFF2-40B4-BE49-F238E27FC236}">
                <a16:creationId xmlns:a16="http://schemas.microsoft.com/office/drawing/2014/main" id="{66445D14-8745-47B2-AED2-C43B6070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3276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1270700876_474[1]">
            <a:extLst>
              <a:ext uri="{FF2B5EF4-FFF2-40B4-BE49-F238E27FC236}">
                <a16:creationId xmlns:a16="http://schemas.microsoft.com/office/drawing/2014/main" id="{58A62F05-6E18-4085-9C3B-E765793E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mall_tdy1267517644[1]">
            <a:extLst>
              <a:ext uri="{FF2B5EF4-FFF2-40B4-BE49-F238E27FC236}">
                <a16:creationId xmlns:a16="http://schemas.microsoft.com/office/drawing/2014/main" id="{51A0E550-4527-4343-8B5C-586FBC58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X6">
            <a:extLst>
              <a:ext uri="{FF2B5EF4-FFF2-40B4-BE49-F238E27FC236}">
                <a16:creationId xmlns:a16="http://schemas.microsoft.com/office/drawing/2014/main" id="{5B190404-FE17-4A1E-94D0-545AA5D7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69969D42-8C37-47A8-A68C-DA9ED9B62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19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3300"/>
                </a:solidFill>
                <a:cs typeface="Times New Roman" panose="02020603050405020304" pitchFamily="18" charset="0"/>
              </a:rPr>
              <a:t>Máy đo tim</a:t>
            </a:r>
          </a:p>
        </p:txBody>
      </p:sp>
      <p:sp>
        <p:nvSpPr>
          <p:cNvPr id="12295" name="Text Box 16">
            <a:extLst>
              <a:ext uri="{FF2B5EF4-FFF2-40B4-BE49-F238E27FC236}">
                <a16:creationId xmlns:a16="http://schemas.microsoft.com/office/drawing/2014/main" id="{8CB92984-E3F6-4C6F-A2BF-0AE12732E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</a:rPr>
              <a:t>Sử dụng điện để khám, chữa bệnh, luyện tập sức khỏe.</a:t>
            </a:r>
          </a:p>
        </p:txBody>
      </p:sp>
      <p:sp>
        <p:nvSpPr>
          <p:cNvPr id="12296" name="Text Box 17">
            <a:extLst>
              <a:ext uri="{FF2B5EF4-FFF2-40B4-BE49-F238E27FC236}">
                <a16:creationId xmlns:a16="http://schemas.microsoft.com/office/drawing/2014/main" id="{C5B8BDA1-D8EE-47D1-BE2E-7AE5BB91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</a:rPr>
              <a:t>Máy si ti ( chụp não )</a:t>
            </a:r>
          </a:p>
        </p:txBody>
      </p:sp>
      <p:sp>
        <p:nvSpPr>
          <p:cNvPr id="12297" name="Text Box 18">
            <a:extLst>
              <a:ext uri="{FF2B5EF4-FFF2-40B4-BE49-F238E27FC236}">
                <a16:creationId xmlns:a16="http://schemas.microsoft.com/office/drawing/2014/main" id="{43B166A3-C6B3-41ED-BAA1-29233ABD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48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</a:rPr>
              <a:t>Máy chụp X quang</a:t>
            </a:r>
            <a:r>
              <a:rPr lang="en-US" altLang="vi-VN" sz="1800"/>
              <a:t>.</a:t>
            </a:r>
          </a:p>
        </p:txBody>
      </p:sp>
      <p:sp>
        <p:nvSpPr>
          <p:cNvPr id="12298" name="Text Box 19">
            <a:extLst>
              <a:ext uri="{FF2B5EF4-FFF2-40B4-BE49-F238E27FC236}">
                <a16:creationId xmlns:a16="http://schemas.microsoft.com/office/drawing/2014/main" id="{CAB06316-AA3E-44AC-AE18-95EA549A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324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</a:rPr>
              <a:t>Máy tập thể dục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"/>
          <p:cNvSpPr/>
          <p:nvPr/>
        </p:nvSpPr>
        <p:spPr>
          <a:xfrm>
            <a:off x="1308846" y="560497"/>
            <a:ext cx="9403978" cy="502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5" y="2974356"/>
            <a:ext cx="4223657" cy="4223657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B7CA6BA8-E8AC-49E0-BE91-22E474813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176" y="875034"/>
            <a:ext cx="8839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tin,…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lao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88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">
            <a:extLst>
              <a:ext uri="{FF2B5EF4-FFF2-40B4-BE49-F238E27FC236}">
                <a16:creationId xmlns:a16="http://schemas.microsoft.com/office/drawing/2014/main" id="{65D3028F-6935-47FD-9DB6-E9387DD0E93D}"/>
              </a:ext>
            </a:extLst>
          </p:cNvPr>
          <p:cNvSpPr/>
          <p:nvPr/>
        </p:nvSpPr>
        <p:spPr>
          <a:xfrm>
            <a:off x="1308846" y="560497"/>
            <a:ext cx="9403978" cy="502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C6814F9B-746E-47CD-82FA-B37B030B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0183" name="WordArt 7">
            <a:extLst>
              <a:ext uri="{FF2B5EF4-FFF2-40B4-BE49-F238E27FC236}">
                <a16:creationId xmlns:a16="http://schemas.microsoft.com/office/drawing/2014/main" id="{A08CD6E8-BAD9-49A3-879C-91C78C0274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87421">
            <a:off x="3686736" y="677334"/>
            <a:ext cx="46482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F64D95F4-1302-4B3E-BDED-56A34519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609" y="1825625"/>
            <a:ext cx="73914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/>
              <a:t>Chọn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trả</a:t>
            </a:r>
            <a:r>
              <a:rPr lang="en-US" altLang="vi-VN" sz="2400" dirty="0"/>
              <a:t> </a:t>
            </a:r>
            <a:r>
              <a:rPr lang="en-US" altLang="vi-VN" sz="2400" dirty="0" err="1"/>
              <a:t>lời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đúng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nhất</a:t>
            </a:r>
            <a:r>
              <a:rPr lang="en-US" altLang="vi-VN" sz="240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i="1" dirty="0" err="1">
                <a:solidFill>
                  <a:srgbClr val="0000CC"/>
                </a:solidFill>
              </a:rPr>
              <a:t>Năng</a:t>
            </a:r>
            <a:r>
              <a:rPr lang="en-US" altLang="vi-VN" sz="2800" i="1" dirty="0">
                <a:solidFill>
                  <a:srgbClr val="0000CC"/>
                </a:solidFill>
              </a:rPr>
              <a:t> </a:t>
            </a:r>
            <a:r>
              <a:rPr lang="en-US" altLang="vi-VN" sz="2800" i="1" dirty="0" err="1">
                <a:solidFill>
                  <a:srgbClr val="0000CC"/>
                </a:solidFill>
              </a:rPr>
              <a:t>lượng</a:t>
            </a:r>
            <a:r>
              <a:rPr lang="en-US" altLang="vi-VN" sz="2800" i="1" dirty="0">
                <a:solidFill>
                  <a:srgbClr val="0000CC"/>
                </a:solidFill>
              </a:rPr>
              <a:t> </a:t>
            </a:r>
            <a:r>
              <a:rPr lang="en-US" altLang="vi-VN" sz="2800" i="1" dirty="0" err="1">
                <a:solidFill>
                  <a:srgbClr val="0000CC"/>
                </a:solidFill>
              </a:rPr>
              <a:t>điện</a:t>
            </a:r>
            <a:r>
              <a:rPr lang="en-US" altLang="vi-VN" sz="2800" i="1" dirty="0">
                <a:solidFill>
                  <a:srgbClr val="0000CC"/>
                </a:solidFill>
              </a:rPr>
              <a:t> </a:t>
            </a:r>
            <a:r>
              <a:rPr lang="en-US" altLang="vi-VN" sz="2800" i="1" dirty="0" err="1">
                <a:solidFill>
                  <a:srgbClr val="0000CC"/>
                </a:solidFill>
              </a:rPr>
              <a:t>dùng</a:t>
            </a:r>
            <a:r>
              <a:rPr lang="en-US" altLang="vi-VN" sz="2800" i="1" dirty="0">
                <a:solidFill>
                  <a:srgbClr val="0000CC"/>
                </a:solidFill>
              </a:rPr>
              <a:t> </a:t>
            </a:r>
            <a:r>
              <a:rPr lang="en-US" altLang="vi-VN" sz="2800" i="1" dirty="0" err="1">
                <a:solidFill>
                  <a:srgbClr val="0000CC"/>
                </a:solidFill>
              </a:rPr>
              <a:t>để</a:t>
            </a:r>
            <a:r>
              <a:rPr lang="en-US" altLang="vi-VN" sz="2800" i="1" dirty="0">
                <a:solidFill>
                  <a:srgbClr val="0000CC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 dirty="0" err="1">
                <a:solidFill>
                  <a:srgbClr val="0000CC"/>
                </a:solidFill>
              </a:rPr>
              <a:t>Đốt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nóng</a:t>
            </a:r>
            <a:r>
              <a:rPr lang="en-US" altLang="vi-VN" sz="2800" dirty="0">
                <a:solidFill>
                  <a:srgbClr val="0000CC"/>
                </a:solidFill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</a:rPr>
              <a:t>chạy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máy</a:t>
            </a:r>
            <a:r>
              <a:rPr lang="en-US" altLang="vi-VN" sz="2800" dirty="0">
                <a:solidFill>
                  <a:srgbClr val="0000CC"/>
                </a:solidFill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</a:rPr>
              <a:t>thắp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sáng</a:t>
            </a:r>
            <a:r>
              <a:rPr lang="en-US" altLang="vi-VN" sz="2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</a:rPr>
              <a:t>b. Quay </a:t>
            </a:r>
            <a:r>
              <a:rPr lang="en-US" altLang="vi-VN" sz="2800" dirty="0" err="1">
                <a:solidFill>
                  <a:srgbClr val="0000CC"/>
                </a:solidFill>
              </a:rPr>
              <a:t>bánh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xe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nước</a:t>
            </a:r>
            <a:r>
              <a:rPr lang="en-US" altLang="vi-VN" sz="2800" dirty="0">
                <a:solidFill>
                  <a:srgbClr val="0000CC"/>
                </a:solidFill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</a:rPr>
              <a:t>truyền</a:t>
            </a:r>
            <a:r>
              <a:rPr lang="en-US" altLang="vi-VN" sz="2800" dirty="0">
                <a:solidFill>
                  <a:srgbClr val="0000CC"/>
                </a:solidFill>
              </a:rPr>
              <a:t> tin, </a:t>
            </a:r>
            <a:r>
              <a:rPr lang="en-US" altLang="vi-VN" sz="2800" dirty="0" err="1">
                <a:solidFill>
                  <a:srgbClr val="0000CC"/>
                </a:solidFill>
              </a:rPr>
              <a:t>thắp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sáng</a:t>
            </a:r>
            <a:r>
              <a:rPr lang="en-US" altLang="vi-VN" sz="2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</a:rPr>
              <a:t>c. </a:t>
            </a:r>
            <a:r>
              <a:rPr lang="en-US" altLang="vi-VN" sz="2800" dirty="0" err="1">
                <a:solidFill>
                  <a:srgbClr val="0000CC"/>
                </a:solidFill>
              </a:rPr>
              <a:t>Cả</a:t>
            </a:r>
            <a:r>
              <a:rPr lang="en-US" altLang="vi-VN" sz="2800" dirty="0">
                <a:solidFill>
                  <a:srgbClr val="0000CC"/>
                </a:solidFill>
              </a:rPr>
              <a:t> b </a:t>
            </a:r>
            <a:r>
              <a:rPr lang="en-US" altLang="vi-VN" sz="2800" dirty="0" err="1">
                <a:solidFill>
                  <a:srgbClr val="0000CC"/>
                </a:solidFill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</a:rPr>
              <a:t> c </a:t>
            </a:r>
            <a:r>
              <a:rPr lang="en-US" altLang="vi-VN" sz="2800" dirty="0" err="1">
                <a:solidFill>
                  <a:srgbClr val="0000CC"/>
                </a:solidFill>
              </a:rPr>
              <a:t>đều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đúng</a:t>
            </a:r>
            <a:r>
              <a:rPr lang="en-US" altLang="vi-VN" sz="2800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</a:rPr>
              <a:t>d. </a:t>
            </a:r>
            <a:r>
              <a:rPr lang="en-US" altLang="vi-VN" sz="2800" dirty="0" err="1">
                <a:solidFill>
                  <a:srgbClr val="0000CC"/>
                </a:solidFill>
              </a:rPr>
              <a:t>Cả</a:t>
            </a:r>
            <a:r>
              <a:rPr lang="en-US" altLang="vi-VN" sz="2800" dirty="0">
                <a:solidFill>
                  <a:srgbClr val="0000CC"/>
                </a:solidFill>
              </a:rPr>
              <a:t> b </a:t>
            </a:r>
            <a:r>
              <a:rPr lang="en-US" altLang="vi-VN" sz="2800" dirty="0" err="1">
                <a:solidFill>
                  <a:srgbClr val="0000CC"/>
                </a:solidFill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</a:rPr>
              <a:t> c </a:t>
            </a:r>
            <a:r>
              <a:rPr lang="en-US" altLang="vi-VN" sz="2800" dirty="0" err="1">
                <a:solidFill>
                  <a:srgbClr val="0000CC"/>
                </a:solidFill>
              </a:rPr>
              <a:t>đều</a:t>
            </a: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</a:rPr>
              <a:t>sai</a:t>
            </a:r>
            <a:r>
              <a:rPr lang="en-US" altLang="vi-VN" sz="2400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7" name="图片 30">
            <a:extLst>
              <a:ext uri="{FF2B5EF4-FFF2-40B4-BE49-F238E27FC236}">
                <a16:creationId xmlns:a16="http://schemas.microsoft.com/office/drawing/2014/main" id="{5651CF9E-855E-40E9-9276-DDAC1B6BA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5" y="2974356"/>
            <a:ext cx="4223657" cy="4223657"/>
          </a:xfrm>
          <a:prstGeom prst="rect">
            <a:avLst/>
          </a:prstGeom>
        </p:spPr>
      </p:pic>
      <p:sp>
        <p:nvSpPr>
          <p:cNvPr id="50185" name="Oval 9">
            <a:extLst>
              <a:ext uri="{FF2B5EF4-FFF2-40B4-BE49-F238E27FC236}">
                <a16:creationId xmlns:a16="http://schemas.microsoft.com/office/drawing/2014/main" id="{A130D29A-CE5B-4637-8309-FBFED137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11694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">
            <a:extLst>
              <a:ext uri="{FF2B5EF4-FFF2-40B4-BE49-F238E27FC236}">
                <a16:creationId xmlns:a16="http://schemas.microsoft.com/office/drawing/2014/main" id="{65D3028F-6935-47FD-9DB6-E9387DD0E93D}"/>
              </a:ext>
            </a:extLst>
          </p:cNvPr>
          <p:cNvSpPr/>
          <p:nvPr/>
        </p:nvSpPr>
        <p:spPr>
          <a:xfrm>
            <a:off x="1308846" y="560497"/>
            <a:ext cx="9403978" cy="502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C6814F9B-746E-47CD-82FA-B37B030B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0183" name="WordArt 7">
            <a:extLst>
              <a:ext uri="{FF2B5EF4-FFF2-40B4-BE49-F238E27FC236}">
                <a16:creationId xmlns:a16="http://schemas.microsoft.com/office/drawing/2014/main" id="{A08CD6E8-BAD9-49A3-879C-91C78C0274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87421">
            <a:off x="3686736" y="677334"/>
            <a:ext cx="46482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0">
            <a:extLst>
              <a:ext uri="{FF2B5EF4-FFF2-40B4-BE49-F238E27FC236}">
                <a16:creationId xmlns:a16="http://schemas.microsoft.com/office/drawing/2014/main" id="{5651CF9E-855E-40E9-9276-DDAC1B6BA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5" y="2974356"/>
            <a:ext cx="4223657" cy="4223657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9C829549-9E45-4ACC-810C-8A19F393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1201"/>
            <a:ext cx="7315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Loại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đồ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dùng</a:t>
            </a:r>
            <a:r>
              <a:rPr lang="en-US" altLang="vi-VN" sz="2800" i="1" dirty="0">
                <a:solidFill>
                  <a:srgbClr val="0000FF"/>
                </a:solidFill>
              </a:rPr>
              <a:t>, </a:t>
            </a:r>
            <a:r>
              <a:rPr lang="en-US" altLang="vi-VN" sz="2800" i="1" dirty="0" err="1">
                <a:solidFill>
                  <a:srgbClr val="0000FF"/>
                </a:solidFill>
              </a:rPr>
              <a:t>máy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móc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nào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sử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dụng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năng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lượng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điện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để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đốt</a:t>
            </a:r>
            <a:r>
              <a:rPr lang="en-US" altLang="vi-VN" sz="2800" i="1" dirty="0">
                <a:solidFill>
                  <a:srgbClr val="0000FF"/>
                </a:solidFill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</a:rPr>
              <a:t>nóng</a:t>
            </a:r>
            <a:r>
              <a:rPr lang="en-US" altLang="vi-VN" sz="2800" i="1" dirty="0">
                <a:solidFill>
                  <a:srgbClr val="0000FF"/>
                </a:solidFill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</a:rPr>
              <a:t>  a. </a:t>
            </a:r>
            <a:r>
              <a:rPr lang="en-US" altLang="vi-VN" sz="2800" dirty="0" err="1">
                <a:solidFill>
                  <a:srgbClr val="0000FF"/>
                </a:solidFill>
              </a:rPr>
              <a:t>Bóng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đèn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ti</a:t>
            </a:r>
            <a:r>
              <a:rPr lang="en-US" altLang="vi-VN" sz="2800" dirty="0">
                <a:solidFill>
                  <a:srgbClr val="0000FF"/>
                </a:solidFill>
              </a:rPr>
              <a:t> vi, </a:t>
            </a:r>
            <a:r>
              <a:rPr lang="en-US" altLang="vi-VN" sz="2800" dirty="0" err="1">
                <a:solidFill>
                  <a:srgbClr val="0000FF"/>
                </a:solidFill>
              </a:rPr>
              <a:t>nồi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cơm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điện</a:t>
            </a:r>
            <a:r>
              <a:rPr lang="en-US" altLang="vi-VN" sz="28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</a:rPr>
              <a:t>  b. </a:t>
            </a:r>
            <a:r>
              <a:rPr lang="en-US" altLang="vi-VN" sz="2800" dirty="0" err="1">
                <a:solidFill>
                  <a:srgbClr val="0000FF"/>
                </a:solidFill>
              </a:rPr>
              <a:t>Lò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nướng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quạt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tủ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lạnh</a:t>
            </a:r>
            <a:r>
              <a:rPr lang="en-US" altLang="vi-VN" sz="28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</a:rPr>
              <a:t>  c. </a:t>
            </a:r>
            <a:r>
              <a:rPr lang="en-US" altLang="vi-VN" sz="2800" dirty="0" err="1">
                <a:solidFill>
                  <a:srgbClr val="0000FF"/>
                </a:solidFill>
              </a:rPr>
              <a:t>Lò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nướng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bếp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điện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sấy</a:t>
            </a:r>
            <a:r>
              <a:rPr lang="en-US" altLang="vi-VN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D25A13F4-443F-475B-9265-5750C78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394201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  <p:extLst>
      <p:ext uri="{BB962C8B-B14F-4D97-AF65-F5344CB8AC3E}">
        <p14:creationId xmlns:p14="http://schemas.microsoft.com/office/powerpoint/2010/main" val="32688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200298"/>
            <a:ext cx="8978537" cy="4771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2" y="788590"/>
            <a:ext cx="1028700" cy="1028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5416" y="536909"/>
            <a:ext cx="2393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>
                <a:ln/>
                <a:solidFill>
                  <a:schemeClr val="accent4"/>
                </a:solidFill>
                <a:effectLst/>
              </a:rPr>
              <a:t>Dặn dò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50F08B81-73CF-464E-B909-608FD49B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099" y="1727326"/>
            <a:ext cx="68294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00"/>
              </a:buClr>
              <a:buFontTx/>
              <a:buChar char="-"/>
            </a:pP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Học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thuộc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ghi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nhớ</a:t>
            </a:r>
            <a:r>
              <a:rPr lang="en-US" altLang="vi-VN" sz="2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3300"/>
              </a:buClr>
              <a:buFontTx/>
              <a:buChar char="-"/>
            </a:pP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Xem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trước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bài</a:t>
            </a:r>
            <a:r>
              <a:rPr lang="en-US" altLang="vi-VN" sz="2800" dirty="0">
                <a:solidFill>
                  <a:srgbClr val="FF0000"/>
                </a:solidFill>
              </a:rPr>
              <a:t> :</a:t>
            </a:r>
            <a:r>
              <a:rPr lang="en-US" altLang="vi-VN" sz="2800" dirty="0" err="1">
                <a:solidFill>
                  <a:srgbClr val="FF0000"/>
                </a:solidFill>
              </a:rPr>
              <a:t>Lắp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mạch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điện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đơn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giản</a:t>
            </a:r>
            <a:r>
              <a:rPr lang="en-US" altLang="vi-VN" sz="2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3300"/>
              </a:buClr>
              <a:buNone/>
            </a:pPr>
            <a:r>
              <a:rPr lang="en-US" altLang="vi-VN" sz="2800" dirty="0">
                <a:solidFill>
                  <a:srgbClr val="FF0000"/>
                </a:solidFill>
              </a:rPr>
              <a:t>( </a:t>
            </a:r>
            <a:r>
              <a:rPr lang="en-US" altLang="vi-VN" sz="2800" dirty="0" err="1">
                <a:solidFill>
                  <a:srgbClr val="FF0000"/>
                </a:solidFill>
              </a:rPr>
              <a:t>chuẩn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bị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đồ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dùng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thực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hành</a:t>
            </a:r>
            <a:r>
              <a:rPr lang="en-US" altLang="vi-VN" sz="28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003300"/>
              </a:buClr>
              <a:buFontTx/>
              <a:buChar char="-"/>
            </a:pP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3300"/>
              </a:buClr>
              <a:buFontTx/>
              <a:buChar char="-"/>
            </a:pP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01"/>
          <a:stretch>
            <a:fillRect/>
          </a:stretch>
        </p:blipFill>
        <p:spPr>
          <a:xfrm>
            <a:off x="-79287" y="-111368"/>
            <a:ext cx="6678598" cy="6945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3" r="12920"/>
          <a:stretch>
            <a:fillRect/>
          </a:stretch>
        </p:blipFill>
        <p:spPr>
          <a:xfrm>
            <a:off x="2195455" y="-111369"/>
            <a:ext cx="9996546" cy="69455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2933697"/>
            <a:ext cx="952500" cy="828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17" y="148083"/>
            <a:ext cx="1247775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2"/>
            <a:ext cx="857250" cy="5619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7"/>
          <a:stretch>
            <a:fillRect/>
          </a:stretch>
        </p:blipFill>
        <p:spPr>
          <a:xfrm>
            <a:off x="52328" y="3674629"/>
            <a:ext cx="5613331" cy="29699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90" y="4995492"/>
            <a:ext cx="1344344" cy="12238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3" y="630321"/>
            <a:ext cx="1104900" cy="6381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42" y="4759674"/>
            <a:ext cx="1123950" cy="847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8993" y="995839"/>
            <a:ext cx="70839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72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6" y="1582894"/>
            <a:ext cx="5162550" cy="3389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4546711" y="2967334"/>
            <a:ext cx="4658249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KHỞI ĐỘNG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152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93060" y="1567543"/>
            <a:ext cx="8505798" cy="2235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/>
              <a:t>- Con người sử dụng năng lượng nước chảy trong những việc gì ?</a:t>
            </a:r>
            <a:endParaRPr lang="en-US" altLang="vi-V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99" y="-53047"/>
            <a:ext cx="4595469" cy="6604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490361C-3C21-4539-B747-57E05F503B0F}"/>
              </a:ext>
            </a:extLst>
          </p:cNvPr>
          <p:cNvSpPr txBox="1">
            <a:spLocks/>
          </p:cNvSpPr>
          <p:nvPr/>
        </p:nvSpPr>
        <p:spPr>
          <a:xfrm>
            <a:off x="690027" y="1790313"/>
            <a:ext cx="8231549" cy="1278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vi-VN" sz="3600" dirty="0"/>
              <a:t>- Con </a:t>
            </a:r>
            <a:r>
              <a:rPr lang="en-US" altLang="vi-VN" sz="3600" dirty="0" err="1"/>
              <a:t>người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sử</a:t>
            </a:r>
            <a:r>
              <a:rPr lang="en-US" altLang="vi-VN" sz="3600" dirty="0"/>
              <a:t> </a:t>
            </a:r>
            <a:r>
              <a:rPr lang="en-US" altLang="vi-VN" sz="3600" dirty="0" err="1"/>
              <a:t>dụng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năng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lượng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gió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trong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những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việc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gì</a:t>
            </a:r>
            <a:r>
              <a:rPr lang="en-US" altLang="vi-VN" sz="3600" dirty="0"/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970" y="1367015"/>
            <a:ext cx="1782259" cy="1562791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06C3BA4-BC06-4A2F-B1B6-3B34D959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27" y="1991235"/>
            <a:ext cx="8231549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0" dirty="0"/>
              <a:t>- Con </a:t>
            </a:r>
            <a:r>
              <a:rPr lang="en-US" altLang="vi-VN" b="0" dirty="0" err="1"/>
              <a:t>người</a:t>
            </a:r>
            <a:r>
              <a:rPr lang="en-US" altLang="vi-VN" b="0" dirty="0"/>
              <a:t> </a:t>
            </a:r>
            <a:r>
              <a:rPr lang="en-US" altLang="vi-VN" b="0" dirty="0" err="1"/>
              <a:t>sử</a:t>
            </a:r>
            <a:r>
              <a:rPr lang="en-US" altLang="vi-VN" b="0" dirty="0"/>
              <a:t> </a:t>
            </a:r>
            <a:r>
              <a:rPr lang="en-US" altLang="vi-VN" b="0" dirty="0" err="1"/>
              <a:t>dụng</a:t>
            </a:r>
            <a:r>
              <a:rPr lang="en-US" altLang="vi-VN" b="0" dirty="0"/>
              <a:t> </a:t>
            </a:r>
            <a:r>
              <a:rPr lang="en-US" altLang="vi-VN" b="0" dirty="0" err="1"/>
              <a:t>năng</a:t>
            </a:r>
            <a:r>
              <a:rPr lang="en-US" altLang="vi-VN" b="0" dirty="0"/>
              <a:t> </a:t>
            </a:r>
            <a:r>
              <a:rPr lang="en-US" altLang="vi-VN" b="0" dirty="0" err="1"/>
              <a:t>lượng</a:t>
            </a:r>
            <a:r>
              <a:rPr lang="en-US" altLang="vi-VN" b="0" dirty="0"/>
              <a:t> </a:t>
            </a:r>
            <a:r>
              <a:rPr lang="en-US" altLang="vi-VN" b="0" dirty="0" err="1"/>
              <a:t>nước</a:t>
            </a:r>
            <a:r>
              <a:rPr lang="en-US" altLang="vi-VN" b="0" dirty="0"/>
              <a:t> </a:t>
            </a:r>
            <a:r>
              <a:rPr lang="en-US" altLang="vi-VN" b="0" dirty="0" err="1"/>
              <a:t>chảy</a:t>
            </a:r>
            <a:r>
              <a:rPr lang="en-US" altLang="vi-VN" b="0" dirty="0"/>
              <a:t> </a:t>
            </a:r>
            <a:r>
              <a:rPr lang="en-US" altLang="vi-VN" b="0" dirty="0" err="1"/>
              <a:t>trong</a:t>
            </a:r>
            <a:r>
              <a:rPr lang="en-US" altLang="vi-VN" b="0" dirty="0"/>
              <a:t> </a:t>
            </a:r>
            <a:r>
              <a:rPr lang="en-US" altLang="vi-VN" b="0" dirty="0" err="1"/>
              <a:t>những</a:t>
            </a:r>
            <a:r>
              <a:rPr lang="en-US" altLang="vi-VN" b="0" dirty="0"/>
              <a:t> </a:t>
            </a:r>
            <a:r>
              <a:rPr lang="en-US" altLang="vi-VN" b="0" dirty="0" err="1"/>
              <a:t>việc</a:t>
            </a:r>
            <a:r>
              <a:rPr lang="en-US" altLang="vi-VN" b="0" dirty="0"/>
              <a:t> </a:t>
            </a:r>
            <a:r>
              <a:rPr lang="en-US" altLang="vi-VN" b="0" dirty="0" err="1"/>
              <a:t>gì</a:t>
            </a:r>
            <a:r>
              <a:rPr lang="en-US" altLang="vi-VN" b="0" dirty="0"/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7172"/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pic>
        <p:nvPicPr>
          <p:cNvPr id="41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" y="4432663"/>
            <a:ext cx="4557486" cy="2421444"/>
          </a:xfrm>
          <a:prstGeom prst="rect">
            <a:avLst/>
          </a:prstGeom>
        </p:spPr>
      </p:pic>
      <p:pic>
        <p:nvPicPr>
          <p:cNvPr id="42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4432663"/>
            <a:ext cx="3235022" cy="257399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18903" y="400589"/>
            <a:ext cx="9980023" cy="3082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27909" y="383177"/>
            <a:ext cx="9213668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28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vi-V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Khoa học</a:t>
            </a:r>
          </a:p>
          <a:p>
            <a:pPr algn="ctr">
              <a:lnSpc>
                <a:spcPct val="150000"/>
              </a:lnSpc>
            </a:pP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Bài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 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Sử dụng năng lượng điện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6" y="1582894"/>
            <a:ext cx="5162550" cy="3389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969757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0 1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4757680" y="2949251"/>
            <a:ext cx="3599201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C531E764-90C5-48A0-A57B-635E1E9FC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矩形: 圆角 3">
            <a:extLst>
              <a:ext uri="{FF2B5EF4-FFF2-40B4-BE49-F238E27FC236}">
                <a16:creationId xmlns:a16="http://schemas.microsoft.com/office/drawing/2014/main" id="{6FC90AC9-C10A-430E-B4A2-F431D749529B}"/>
              </a:ext>
            </a:extLst>
          </p:cNvPr>
          <p:cNvSpPr/>
          <p:nvPr/>
        </p:nvSpPr>
        <p:spPr>
          <a:xfrm>
            <a:off x="645460" y="1719943"/>
            <a:ext cx="8505798" cy="2235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/>
              <a:t>- Con người sử dụng năng lượng nước chảy trong những việc gì ?</a:t>
            </a:r>
            <a:endParaRPr lang="en-US" altLang="vi-VN" dirty="0"/>
          </a:p>
        </p:txBody>
      </p:sp>
      <p:sp>
        <p:nvSpPr>
          <p:cNvPr id="4" name="矩形: 圆角 3"/>
          <p:cNvSpPr/>
          <p:nvPr/>
        </p:nvSpPr>
        <p:spPr>
          <a:xfrm>
            <a:off x="493060" y="1567543"/>
            <a:ext cx="8505798" cy="2235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/>
              <a:t>- Con người sử dụng năng lượng nước chảy trong những việc gì ?</a:t>
            </a:r>
            <a:endParaRPr lang="en-US" altLang="vi-V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99" y="-53047"/>
            <a:ext cx="4595469" cy="6604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970" y="1367015"/>
            <a:ext cx="1782259" cy="156279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C256049B-86EB-4706-BE6E-716DC5D0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873" y="2351087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</a:rPr>
              <a:t>Em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hãy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kể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tên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một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số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đồ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dùng</a:t>
            </a:r>
            <a:r>
              <a:rPr lang="en-US" altLang="vi-VN" dirty="0">
                <a:solidFill>
                  <a:srgbClr val="FF0000"/>
                </a:solidFill>
              </a:rPr>
              <a:t>, </a:t>
            </a:r>
            <a:r>
              <a:rPr lang="en-US" altLang="vi-VN" dirty="0" err="1">
                <a:solidFill>
                  <a:srgbClr val="FF0000"/>
                </a:solidFill>
              </a:rPr>
              <a:t>máy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móc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sử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dụng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năng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lượng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điện</a:t>
            </a:r>
            <a:r>
              <a:rPr lang="en-US" altLang="vi-VN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4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0CC3526C-32A2-4EC2-9D2E-315B519A2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146" name="Picture 2" descr="Picture1">
            <a:extLst>
              <a:ext uri="{FF2B5EF4-FFF2-40B4-BE49-F238E27FC236}">
                <a16:creationId xmlns:a16="http://schemas.microsoft.com/office/drawing/2014/main" id="{22F6C1A3-7A39-4114-B495-3CA6F48C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3CC13B2C-C3E4-409B-A5B0-2CD42A66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764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C4710BA-F196-475E-B923-87300BCA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764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17F1AD8B-5622-4409-8F18-26705041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764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6150" name="Picture 6" descr="4[1]">
            <a:extLst>
              <a:ext uri="{FF2B5EF4-FFF2-40B4-BE49-F238E27FC236}">
                <a16:creationId xmlns:a16="http://schemas.microsoft.com/office/drawing/2014/main" id="{34DAD771-D83E-40CD-B77E-23279CFE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1041400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000006[1]">
            <a:extLst>
              <a:ext uri="{FF2B5EF4-FFF2-40B4-BE49-F238E27FC236}">
                <a16:creationId xmlns:a16="http://schemas.microsoft.com/office/drawing/2014/main" id="{30F0B2B6-39F3-4FBF-BEC6-F99EAFD8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9" y="751228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0o26[1]">
            <a:extLst>
              <a:ext uri="{FF2B5EF4-FFF2-40B4-BE49-F238E27FC236}">
                <a16:creationId xmlns:a16="http://schemas.microsoft.com/office/drawing/2014/main" id="{FDA1E464-017C-458E-B71A-97D452EA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82" y="685800"/>
            <a:ext cx="2225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000116[1]">
            <a:extLst>
              <a:ext uri="{FF2B5EF4-FFF2-40B4-BE49-F238E27FC236}">
                <a16:creationId xmlns:a16="http://schemas.microsoft.com/office/drawing/2014/main" id="{43182939-1E32-4C31-86F2-101853A9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914400"/>
            <a:ext cx="129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46mldc2d__may[1]">
            <a:extLst>
              <a:ext uri="{FF2B5EF4-FFF2-40B4-BE49-F238E27FC236}">
                <a16:creationId xmlns:a16="http://schemas.microsoft.com/office/drawing/2014/main" id="{CB7C7A6C-E230-4B6C-AD78-928C6904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896485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250_896304_808099[1]">
            <a:extLst>
              <a:ext uri="{FF2B5EF4-FFF2-40B4-BE49-F238E27FC236}">
                <a16:creationId xmlns:a16="http://schemas.microsoft.com/office/drawing/2014/main" id="{11BB7F1B-53A6-4656-BD84-CF380D70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5" y="4931524"/>
            <a:ext cx="1774371" cy="15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01829567[1]">
            <a:extLst>
              <a:ext uri="{FF2B5EF4-FFF2-40B4-BE49-F238E27FC236}">
                <a16:creationId xmlns:a16="http://schemas.microsoft.com/office/drawing/2014/main" id="{FCAF6838-4755-4D08-8469-23FADAB9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86" y="3037230"/>
            <a:ext cx="1774371" cy="15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127501186_SHP-251%20EA[1]">
            <a:extLst>
              <a:ext uri="{FF2B5EF4-FFF2-40B4-BE49-F238E27FC236}">
                <a16:creationId xmlns:a16="http://schemas.microsoft.com/office/drawing/2014/main" id="{2CFB8BCB-E896-49BE-8025-08E41ADE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9718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1264272731_4[1]">
            <a:extLst>
              <a:ext uri="{FF2B5EF4-FFF2-40B4-BE49-F238E27FC236}">
                <a16:creationId xmlns:a16="http://schemas.microsoft.com/office/drawing/2014/main" id="{BDF41F05-8DAE-4D54-A590-7C560613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69" y="3136697"/>
            <a:ext cx="2057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1270433138May%20ep[1]">
            <a:extLst>
              <a:ext uri="{FF2B5EF4-FFF2-40B4-BE49-F238E27FC236}">
                <a16:creationId xmlns:a16="http://schemas.microsoft.com/office/drawing/2014/main" id="{CEE1D705-F1A2-4CCE-AACD-090C9325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136696"/>
            <a:ext cx="2018391" cy="341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DSCN1603[1]">
            <a:extLst>
              <a:ext uri="{FF2B5EF4-FFF2-40B4-BE49-F238E27FC236}">
                <a16:creationId xmlns:a16="http://schemas.microsoft.com/office/drawing/2014/main" id="{E455C7DD-20FF-4F01-8F7A-AAA45C35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913516"/>
            <a:ext cx="1524000" cy="173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2" descr="2351049827_7290df24f3[1]">
            <a:extLst>
              <a:ext uri="{FF2B5EF4-FFF2-40B4-BE49-F238E27FC236}">
                <a16:creationId xmlns:a16="http://schemas.microsoft.com/office/drawing/2014/main" id="{2E64F423-9F41-45C3-A785-04D5343C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912631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3" descr="1260896477984AW8400SV_860[1]">
            <a:extLst>
              <a:ext uri="{FF2B5EF4-FFF2-40B4-BE49-F238E27FC236}">
                <a16:creationId xmlns:a16="http://schemas.microsoft.com/office/drawing/2014/main" id="{6A5ACEB6-F67C-4F42-ACAC-F4246B8D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4818290"/>
            <a:ext cx="1524000" cy="173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Text Box 24">
            <a:extLst>
              <a:ext uri="{FF2B5EF4-FFF2-40B4-BE49-F238E27FC236}">
                <a16:creationId xmlns:a16="http://schemas.microsoft.com/office/drawing/2014/main" id="{828DAA8A-7255-4242-8754-4FB5E406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</a:rPr>
              <a:t>Một số đồ dùng, máy móc sử dụng năng lượng điện</a:t>
            </a:r>
          </a:p>
        </p:txBody>
      </p:sp>
    </p:spTree>
  </p:cSld>
  <p:clrMapOvr>
    <a:masterClrMapping/>
  </p:clrMapOvr>
  <p:transition spd="med" advClick="0" advTm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>
            <a:extLst>
              <a:ext uri="{FF2B5EF4-FFF2-40B4-BE49-F238E27FC236}">
                <a16:creationId xmlns:a16="http://schemas.microsoft.com/office/drawing/2014/main" id="{DB43588F-EA11-49BD-ABFE-3137281A9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170" name="Picture 2" descr="Mâypht1">
            <a:extLst>
              <a:ext uri="{FF2B5EF4-FFF2-40B4-BE49-F238E27FC236}">
                <a16:creationId xmlns:a16="http://schemas.microsoft.com/office/drawing/2014/main" id="{F9B7508D-CE4D-464A-B718-3C2544FB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haLai1">
            <a:extLst>
              <a:ext uri="{FF2B5EF4-FFF2-40B4-BE49-F238E27FC236}">
                <a16:creationId xmlns:a16="http://schemas.microsoft.com/office/drawing/2014/main" id="{E4F13EFA-A1D1-4679-84F0-D8B6D8E2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2819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n1qv7">
            <a:hlinkClick r:id="rId5"/>
            <a:extLst>
              <a:ext uri="{FF2B5EF4-FFF2-40B4-BE49-F238E27FC236}">
                <a16:creationId xmlns:a16="http://schemas.microsoft.com/office/drawing/2014/main" id="{75825FE1-3E9F-4F8B-8875-4DAEC53D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685800"/>
            <a:ext cx="11715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163831142_pinaco1">
            <a:hlinkClick r:id="rId7"/>
            <a:extLst>
              <a:ext uri="{FF2B5EF4-FFF2-40B4-BE49-F238E27FC236}">
                <a16:creationId xmlns:a16="http://schemas.microsoft.com/office/drawing/2014/main" id="{2F4FEBEE-AA38-49C6-9714-36D56085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Uong Bi">
            <a:extLst>
              <a:ext uri="{FF2B5EF4-FFF2-40B4-BE49-F238E27FC236}">
                <a16:creationId xmlns:a16="http://schemas.microsoft.com/office/drawing/2014/main" id="{1A511D41-24BB-407B-BDD1-60553898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1"/>
            <a:ext cx="2133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FB74F7FC-9209-487B-967F-83E51CB3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198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FF0000"/>
                </a:solidFill>
              </a:rPr>
              <a:t>Nhiệt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điện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Phú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Mĩ</a:t>
            </a:r>
            <a:r>
              <a:rPr lang="en-US" altLang="vi-VN" sz="1800" dirty="0"/>
              <a:t>.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A13C8CA0-277F-4FEE-B5EF-6B4AABAC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FF0000"/>
                </a:solidFill>
              </a:rPr>
              <a:t>Nhiệt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điện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Uông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Bí</a:t>
            </a:r>
            <a:r>
              <a:rPr lang="en-US" altLang="vi-VN" sz="1800" dirty="0"/>
              <a:t>.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94931A51-FB25-4209-BB17-D958A44B1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674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FF0000"/>
                </a:solidFill>
              </a:rPr>
              <a:t>ắc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quy</a:t>
            </a:r>
            <a:endParaRPr lang="en-US" altLang="vi-VN" sz="1800" dirty="0">
              <a:solidFill>
                <a:srgbClr val="FF0000"/>
              </a:solidFill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884D39CD-0EB8-4EBC-9DA6-2529B8ED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FF0000"/>
                </a:solidFill>
              </a:rPr>
              <a:t>Máy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phát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điện</a:t>
            </a:r>
            <a:r>
              <a:rPr lang="en-US" altLang="vi-VN" sz="1800" dirty="0"/>
              <a:t>.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876DB595-EDE6-41BD-82BA-43C2CF33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4384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solidFill>
                  <a:srgbClr val="FF0000"/>
                </a:solidFill>
              </a:rPr>
              <a:t>Pin</a:t>
            </a:r>
          </a:p>
        </p:txBody>
      </p:sp>
      <p:pic>
        <p:nvPicPr>
          <p:cNvPr id="7180" name="Picture 12" descr="DSC01485">
            <a:extLst>
              <a:ext uri="{FF2B5EF4-FFF2-40B4-BE49-F238E27FC236}">
                <a16:creationId xmlns:a16="http://schemas.microsoft.com/office/drawing/2014/main" id="{9DD3B95A-4397-4915-BC2E-A056D250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3">
            <a:extLst>
              <a:ext uri="{FF2B5EF4-FFF2-40B4-BE49-F238E27FC236}">
                <a16:creationId xmlns:a16="http://schemas.microsoft.com/office/drawing/2014/main" id="{C295C17F-8A88-4029-91EF-CD5723BF6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1722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FF0000"/>
                </a:solidFill>
              </a:rPr>
              <a:t>Nhà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máy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thủy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điện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Hòa</a:t>
            </a:r>
            <a:r>
              <a:rPr lang="en-US" altLang="vi-VN" sz="1800" dirty="0">
                <a:solidFill>
                  <a:srgbClr val="FF0000"/>
                </a:solidFill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</a:rPr>
              <a:t>Bình</a:t>
            </a:r>
            <a:r>
              <a:rPr lang="en-US" altLang="vi-VN" sz="1800" dirty="0"/>
              <a:t>.</a:t>
            </a:r>
          </a:p>
        </p:txBody>
      </p:sp>
      <p:pic>
        <p:nvPicPr>
          <p:cNvPr id="7182" name="Picture 14" descr="Dap thuy dien">
            <a:extLst>
              <a:ext uri="{FF2B5EF4-FFF2-40B4-BE49-F238E27FC236}">
                <a16:creationId xmlns:a16="http://schemas.microsoft.com/office/drawing/2014/main" id="{BAD2CD85-D5DF-4617-B59F-21840848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" y="3953434"/>
            <a:ext cx="5286189" cy="25449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9620" y="1674674"/>
            <a:ext cx="50036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vi-VN" sz="5400" dirty="0">
                <a:solidFill>
                  <a:srgbClr val="0000FF"/>
                </a:solidFill>
              </a:rPr>
              <a:t>2. </a:t>
            </a:r>
            <a:r>
              <a:rPr lang="en-US" altLang="vi-VN" sz="5400" dirty="0" err="1">
                <a:solidFill>
                  <a:srgbClr val="0000FF"/>
                </a:solidFill>
              </a:rPr>
              <a:t>Ứng</a:t>
            </a:r>
            <a:r>
              <a:rPr lang="en-US" altLang="vi-VN" sz="5400" dirty="0">
                <a:solidFill>
                  <a:srgbClr val="0000FF"/>
                </a:solidFill>
              </a:rPr>
              <a:t> </a:t>
            </a:r>
            <a:r>
              <a:rPr lang="en-US" altLang="vi-VN" sz="5400" dirty="0" err="1">
                <a:solidFill>
                  <a:srgbClr val="0000FF"/>
                </a:solidFill>
              </a:rPr>
              <a:t>dụng</a:t>
            </a:r>
            <a:r>
              <a:rPr lang="en-US" altLang="vi-VN" sz="5400" dirty="0">
                <a:solidFill>
                  <a:srgbClr val="0000FF"/>
                </a:solidFill>
              </a:rPr>
              <a:t> </a:t>
            </a:r>
            <a:r>
              <a:rPr lang="en-US" altLang="vi-VN" sz="5400" dirty="0" err="1">
                <a:solidFill>
                  <a:srgbClr val="0000FF"/>
                </a:solidFill>
              </a:rPr>
              <a:t>của</a:t>
            </a:r>
            <a:r>
              <a:rPr lang="en-US" altLang="vi-VN" sz="5400" dirty="0">
                <a:solidFill>
                  <a:srgbClr val="0000FF"/>
                </a:solidFill>
              </a:rPr>
              <a:t> </a:t>
            </a:r>
            <a:r>
              <a:rPr lang="en-US" altLang="vi-VN" sz="5400" dirty="0" err="1">
                <a:solidFill>
                  <a:srgbClr val="0000FF"/>
                </a:solidFill>
              </a:rPr>
              <a:t>năng</a:t>
            </a:r>
            <a:r>
              <a:rPr lang="en-US" altLang="vi-VN" sz="5400" dirty="0">
                <a:solidFill>
                  <a:srgbClr val="0000FF"/>
                </a:solidFill>
              </a:rPr>
              <a:t> </a:t>
            </a:r>
            <a:r>
              <a:rPr lang="en-US" altLang="vi-VN" sz="5400" dirty="0" err="1">
                <a:solidFill>
                  <a:srgbClr val="0000FF"/>
                </a:solidFill>
              </a:rPr>
              <a:t>lượng</a:t>
            </a:r>
            <a:r>
              <a:rPr lang="en-US" altLang="vi-VN" sz="5400" dirty="0">
                <a:solidFill>
                  <a:srgbClr val="0000FF"/>
                </a:solidFill>
              </a:rPr>
              <a:t> </a:t>
            </a:r>
            <a:r>
              <a:rPr lang="en-US" altLang="vi-VN" sz="5400" dirty="0" err="1">
                <a:solidFill>
                  <a:srgbClr val="0000FF"/>
                </a:solidFill>
              </a:rPr>
              <a:t>điện</a:t>
            </a:r>
            <a:r>
              <a:rPr lang="en-US" altLang="vi-VN" sz="5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矩形: 圆角 3"/>
          <p:cNvSpPr/>
          <p:nvPr/>
        </p:nvSpPr>
        <p:spPr>
          <a:xfrm>
            <a:off x="5513293" y="417062"/>
            <a:ext cx="6318411" cy="502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0A60D2A-C28D-4F34-BD22-91B62B009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293" y="1531278"/>
            <a:ext cx="62095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4400" dirty="0">
                <a:solidFill>
                  <a:srgbClr val="FF0000"/>
                </a:solidFill>
              </a:rPr>
              <a:t>    </a:t>
            </a:r>
            <a:r>
              <a:rPr lang="en-US" altLang="vi-VN" sz="4400" dirty="0" err="1">
                <a:solidFill>
                  <a:srgbClr val="FF0000"/>
                </a:solidFill>
              </a:rPr>
              <a:t>Kể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tên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một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số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đồ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dùng</a:t>
            </a:r>
            <a:r>
              <a:rPr lang="en-US" altLang="vi-VN" sz="4400" dirty="0">
                <a:solidFill>
                  <a:srgbClr val="FF0000"/>
                </a:solidFill>
              </a:rPr>
              <a:t>, </a:t>
            </a:r>
            <a:r>
              <a:rPr lang="en-US" altLang="vi-VN" sz="4400" dirty="0" err="1">
                <a:solidFill>
                  <a:srgbClr val="FF0000"/>
                </a:solidFill>
              </a:rPr>
              <a:t>máy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móc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sử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dụng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năng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lượng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điện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để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thắp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sáng</a:t>
            </a:r>
            <a:r>
              <a:rPr lang="en-US" altLang="vi-VN" sz="4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01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bazogj0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bazogj0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472</Words>
  <Application>Microsoft Office PowerPoint</Application>
  <PresentationFormat>Widescreen</PresentationFormat>
  <Paragraphs>62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Microsoft YaHei</vt:lpstr>
      <vt:lpstr>Agency FB</vt:lpstr>
      <vt:lpstr>Arial</vt:lpstr>
      <vt:lpstr>HP001 4 hàng</vt:lpstr>
      <vt:lpstr>Times New Roman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Vũ Thị Minh Hồng</cp:lastModifiedBy>
  <cp:revision>60</cp:revision>
  <dcterms:created xsi:type="dcterms:W3CDTF">2018-06-06T08:41:00Z</dcterms:created>
  <dcterms:modified xsi:type="dcterms:W3CDTF">2022-03-01T12:29:57Z</dcterms:modified>
  <cp:category>更多资源关注@好教师</cp:category>
</cp:coreProperties>
</file>